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handoutMasterIdLst>
    <p:handoutMasterId r:id="rId33"/>
  </p:handoutMasterIdLst>
  <p:sldIdLst>
    <p:sldId id="368" r:id="rId6"/>
    <p:sldId id="390" r:id="rId7"/>
    <p:sldId id="373" r:id="rId8"/>
    <p:sldId id="404" r:id="rId9"/>
    <p:sldId id="405" r:id="rId10"/>
    <p:sldId id="406" r:id="rId11"/>
    <p:sldId id="401" r:id="rId12"/>
    <p:sldId id="407" r:id="rId13"/>
    <p:sldId id="375" r:id="rId14"/>
    <p:sldId id="382" r:id="rId15"/>
    <p:sldId id="376" r:id="rId16"/>
    <p:sldId id="399" r:id="rId17"/>
    <p:sldId id="400" r:id="rId18"/>
    <p:sldId id="383" r:id="rId19"/>
    <p:sldId id="395" r:id="rId20"/>
    <p:sldId id="397" r:id="rId21"/>
    <p:sldId id="398" r:id="rId22"/>
    <p:sldId id="378" r:id="rId23"/>
    <p:sldId id="388" r:id="rId24"/>
    <p:sldId id="408" r:id="rId25"/>
    <p:sldId id="409" r:id="rId26"/>
    <p:sldId id="402" r:id="rId27"/>
    <p:sldId id="391" r:id="rId28"/>
    <p:sldId id="394" r:id="rId29"/>
    <p:sldId id="386" r:id="rId30"/>
    <p:sldId id="387" r:id="rId31"/>
  </p:sldIdLst>
  <p:sldSz cx="10972800" cy="8229600" type="B4JIS"/>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pos="3456" userDrawn="1">
          <p15:clr>
            <a:srgbClr val="A4A3A4"/>
          </p15:clr>
        </p15:guide>
        <p15:guide id="2" orient="horz" pos="2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Barney" initials="BB" lastIdx="1" clrIdx="0">
    <p:extLst>
      <p:ext uri="{19B8F6BF-5375-455C-9EA6-DF929625EA0E}">
        <p15:presenceInfo xmlns:p15="http://schemas.microsoft.com/office/powerpoint/2012/main" userId="S-1-5-21-408386071-2081818540-317593308-2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594"/>
    <a:srgbClr val="A31527"/>
    <a:srgbClr val="991C2C"/>
    <a:srgbClr val="CC0000"/>
    <a:srgbClr val="EDEEED"/>
    <a:srgbClr val="A21727"/>
    <a:srgbClr val="B01C32"/>
    <a:srgbClr val="CCCDCC"/>
    <a:srgbClr val="872C90"/>
    <a:srgbClr val="C51C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7" autoAdjust="0"/>
    <p:restoredTop sz="74718" autoAdjust="0"/>
  </p:normalViewPr>
  <p:slideViewPr>
    <p:cSldViewPr snapToGrid="0" snapToObjects="1" showGuides="1">
      <p:cViewPr varScale="1">
        <p:scale>
          <a:sx n="67" d="100"/>
          <a:sy n="67" d="100"/>
        </p:scale>
        <p:origin x="774" y="48"/>
      </p:cViewPr>
      <p:guideLst>
        <p:guide pos="3456"/>
        <p:guide orient="horz" pos="259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4/15/2022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4/15/2022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vectors/note-reminder-paper-tack-sticker-4288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illustrations/think-hand-reflect-lightbulb-62268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Thank you for the opportunity to present. </a:t>
            </a:r>
          </a:p>
          <a:p>
            <a:pPr marL="0" marR="0" lvl="0" indent="0" algn="l" defTabSz="731520" rtl="0" eaLnBrk="1" fontAlgn="auto" latinLnBrk="0" hangingPunct="1">
              <a:lnSpc>
                <a:spcPct val="100000"/>
              </a:lnSpc>
              <a:spcBef>
                <a:spcPts val="0"/>
              </a:spcBef>
              <a:spcAft>
                <a:spcPts val="0"/>
              </a:spcAft>
              <a:buClrTx/>
              <a:buSzTx/>
              <a:buFontTx/>
              <a:buNone/>
              <a:tabLst/>
              <a:defRPr/>
            </a:pPr>
            <a:r>
              <a:rPr lang="en-US" dirty="0"/>
              <a:t>My name is Marie Kay - I am speaking on behalf of our 4 co-authors listed here.</a:t>
            </a:r>
          </a:p>
          <a:p>
            <a:r>
              <a:rPr lang="en-US" dirty="0"/>
              <a:t>I work with the UT TIC and DCC at the </a:t>
            </a:r>
            <a:r>
              <a:rPr lang="en-US" dirty="0" err="1"/>
              <a:t>UofU</a:t>
            </a:r>
            <a:r>
              <a:rPr lang="en-US" dirty="0"/>
              <a:t>.  </a:t>
            </a:r>
          </a:p>
          <a:p>
            <a:r>
              <a:rPr lang="en-US" dirty="0"/>
              <a:t>We extensive experience managing multicenter studies and working with large research networks for over 20 years.   </a:t>
            </a:r>
          </a:p>
          <a:p>
            <a:r>
              <a:rPr lang="en-US" dirty="0"/>
              <a:t>As a member of our quality group, we develop and test innovative, risk-based quality approaches for managing studies –hence the topic you will hear more about shortly. </a:t>
            </a:r>
          </a:p>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a:t>
            </a:fld>
            <a:endParaRPr lang="en-US"/>
          </a:p>
        </p:txBody>
      </p:sp>
    </p:spTree>
    <p:extLst>
      <p:ext uri="{BB962C8B-B14F-4D97-AF65-F5344CB8AC3E}">
        <p14:creationId xmlns:p14="http://schemas.microsoft.com/office/powerpoint/2010/main" val="308108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20" kern="1200" dirty="0">
                <a:solidFill>
                  <a:schemeClr val="tx1"/>
                </a:solidFill>
                <a:effectLst/>
                <a:latin typeface="+mn-lt"/>
                <a:ea typeface="+mn-ea"/>
                <a:cs typeface="+mn-cs"/>
              </a:rPr>
              <a:t>Our aim was to assess whether or not our approach ensures HSP and ROR, w/o compromising quality.</a:t>
            </a:r>
          </a:p>
          <a:p>
            <a:endParaRPr lang="en-US" sz="1920" kern="1200" dirty="0">
              <a:solidFill>
                <a:schemeClr val="tx1"/>
              </a:solidFill>
              <a:effectLst/>
              <a:latin typeface="+mn-lt"/>
              <a:ea typeface="+mn-ea"/>
              <a:cs typeface="+mn-cs"/>
            </a:endParaRPr>
          </a:p>
          <a:p>
            <a:r>
              <a:rPr lang="en-US" sz="1920" i="1" kern="1200" dirty="0">
                <a:solidFill>
                  <a:schemeClr val="tx1"/>
                </a:solidFill>
                <a:effectLst/>
                <a:latin typeface="+mn-lt"/>
                <a:ea typeface="+mn-ea"/>
                <a:cs typeface="+mn-cs"/>
              </a:rPr>
              <a:t>[Note: This image is from </a:t>
            </a:r>
            <a:r>
              <a:rPr lang="en-US" sz="1920" i="1" kern="1200" dirty="0" err="1">
                <a:solidFill>
                  <a:schemeClr val="tx1"/>
                </a:solidFill>
                <a:effectLst/>
                <a:latin typeface="+mn-lt"/>
                <a:ea typeface="+mn-ea"/>
                <a:cs typeface="+mn-cs"/>
              </a:rPr>
              <a:t>Pixabay</a:t>
            </a:r>
            <a:r>
              <a:rPr lang="en-US" sz="1920" i="1" kern="1200" dirty="0">
                <a:solidFill>
                  <a:schemeClr val="tx1"/>
                </a:solidFill>
                <a:effectLst/>
                <a:latin typeface="+mn-lt"/>
                <a:ea typeface="+mn-ea"/>
                <a:cs typeface="+mn-cs"/>
              </a:rPr>
              <a:t>. License notes it is free for commercial use; no attribution required.</a:t>
            </a:r>
          </a:p>
          <a:p>
            <a:r>
              <a:rPr lang="en-US" sz="1920" i="1" kern="1200" dirty="0">
                <a:solidFill>
                  <a:schemeClr val="tx1"/>
                </a:solidFill>
                <a:effectLst/>
                <a:latin typeface="+mn-lt"/>
                <a:ea typeface="+mn-ea"/>
                <a:cs typeface="+mn-cs"/>
              </a:rPr>
              <a:t>https://pixabay.com/vectors/checklist-evaluation-selection-443126/]</a:t>
            </a:r>
          </a:p>
          <a:p>
            <a:endParaRPr lang="en-US" sz="1920" kern="1200" dirty="0">
              <a:solidFill>
                <a:schemeClr val="tx1"/>
              </a:solidFill>
              <a:effectLst/>
              <a:latin typeface="+mn-lt"/>
              <a:ea typeface="+mn-ea"/>
              <a:cs typeface="+mn-cs"/>
            </a:endParaRPr>
          </a:p>
          <a:p>
            <a:endParaRPr lang="en-US" sz="192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10</a:t>
            </a:fld>
            <a:endParaRPr lang="en-US"/>
          </a:p>
        </p:txBody>
      </p:sp>
    </p:spTree>
    <p:extLst>
      <p:ext uri="{BB962C8B-B14F-4D97-AF65-F5344CB8AC3E}">
        <p14:creationId xmlns:p14="http://schemas.microsoft.com/office/powerpoint/2010/main" val="336516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dirty="0"/>
              <a:t>We had a recent trial that created an opportunity to assess our approach. </a:t>
            </a: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11</a:t>
            </a:fld>
            <a:endParaRPr lang="en-US"/>
          </a:p>
        </p:txBody>
      </p:sp>
    </p:spTree>
    <p:extLst>
      <p:ext uri="{BB962C8B-B14F-4D97-AF65-F5344CB8AC3E}">
        <p14:creationId xmlns:p14="http://schemas.microsoft.com/office/powerpoint/2010/main" val="102976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sites were asked to:</a:t>
            </a:r>
          </a:p>
          <a:p>
            <a:pPr marL="457200" indent="-457200">
              <a:buAutoNum type="arabicParenR"/>
            </a:pPr>
            <a:r>
              <a:rPr lang="en-US" dirty="0"/>
              <a:t>record and report ALL PDs in the study database (our EDC),</a:t>
            </a:r>
          </a:p>
          <a:p>
            <a:pPr marL="1188720" lvl="1" indent="-457200">
              <a:buFont typeface="+mj-lt"/>
              <a:buAutoNum type="alphaLcPeriod"/>
            </a:pPr>
            <a:r>
              <a:rPr lang="en-US" dirty="0"/>
              <a:t>assess impact using the 5 point scale you see here</a:t>
            </a:r>
          </a:p>
          <a:p>
            <a:pPr marL="457200" indent="-457200">
              <a:buAutoNum type="arabicParenR"/>
            </a:pPr>
            <a:r>
              <a:rPr lang="en-US" dirty="0"/>
              <a:t>determine if the grade 4 or grade 5 PDs met any of our RB reporting criteria</a:t>
            </a:r>
          </a:p>
          <a:p>
            <a:pPr marL="457200" indent="-457200">
              <a:buAutoNum type="arabicParenR"/>
            </a:pPr>
            <a:endParaRPr lang="en-US" dirty="0"/>
          </a:p>
          <a:p>
            <a:pPr marL="0" indent="0">
              <a:buNone/>
            </a:pPr>
            <a:r>
              <a:rPr lang="en-US" i="1" dirty="0"/>
              <a:t>[Note if asked: this scale was a standard from another institute we partnered with, which reflects their standard process for managing PDs)</a:t>
            </a:r>
          </a:p>
          <a:p>
            <a:pPr marL="457200" indent="-457200">
              <a:buAutoNum type="arabicParenR"/>
            </a:pPr>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12</a:t>
            </a:fld>
            <a:endParaRPr lang="en-US"/>
          </a:p>
        </p:txBody>
      </p:sp>
    </p:spTree>
    <p:extLst>
      <p:ext uri="{BB962C8B-B14F-4D97-AF65-F5344CB8AC3E}">
        <p14:creationId xmlns:p14="http://schemas.microsoft.com/office/powerpoint/2010/main" val="21329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Next, we asked 2 raters, independent from the study, with a background in project management to assess the deviations using the same criteria as the sites</a:t>
            </a:r>
          </a:p>
          <a:p>
            <a:endParaRPr lang="en-US" sz="2000" dirty="0"/>
          </a:p>
          <a:p>
            <a:r>
              <a:rPr lang="en-US" sz="2000" dirty="0"/>
              <a:t>Ratings were compared (READ BULLET 2)…</a:t>
            </a:r>
          </a:p>
          <a:p>
            <a:endParaRPr lang="en-US" sz="2000" dirty="0"/>
          </a:p>
          <a:p>
            <a:r>
              <a:rPr lang="en-US" sz="2000" baseline="0" dirty="0"/>
              <a:t>To measure inter-rater agreement, we used both percent agreement and kappa. </a:t>
            </a:r>
          </a:p>
          <a:p>
            <a:endParaRPr lang="en-US" sz="2000" baseline="0" dirty="0"/>
          </a:p>
          <a:p>
            <a:r>
              <a:rPr lang="en-US" sz="2000" baseline="0" dirty="0"/>
              <a:t>For those of who have less of a Stats background (like myself), Kappa assesses chance-corrected agreement.</a:t>
            </a:r>
          </a:p>
          <a:p>
            <a:r>
              <a:rPr lang="en-US" sz="2000" baseline="0" dirty="0"/>
              <a:t>Values near 0 suggest agreement similar to what is observed by chance assignment,</a:t>
            </a:r>
          </a:p>
          <a:p>
            <a:r>
              <a:rPr lang="en-US" sz="2000" baseline="0" dirty="0"/>
              <a:t>While values near 1 indicate higher agreement between raters far beyond what would be observed by chance.</a:t>
            </a:r>
            <a:endParaRPr lang="en-US" sz="2000" dirty="0"/>
          </a:p>
          <a:p>
            <a:endParaRPr lang="en-US" strike="sngStrike"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13</a:t>
            </a:fld>
            <a:endParaRPr lang="en-US"/>
          </a:p>
        </p:txBody>
      </p:sp>
    </p:spTree>
    <p:extLst>
      <p:ext uri="{BB962C8B-B14F-4D97-AF65-F5344CB8AC3E}">
        <p14:creationId xmlns:p14="http://schemas.microsoft.com/office/powerpoint/2010/main" val="272522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14</a:t>
            </a:fld>
            <a:endParaRPr lang="en-US"/>
          </a:p>
        </p:txBody>
      </p:sp>
    </p:spTree>
    <p:extLst>
      <p:ext uri="{BB962C8B-B14F-4D97-AF65-F5344CB8AC3E}">
        <p14:creationId xmlns:p14="http://schemas.microsoft.com/office/powerpoint/2010/main" val="143537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dirty="0"/>
              <a:t>Although there were 91 deviations captured</a:t>
            </a:r>
            <a:r>
              <a:rPr lang="en-US" sz="2000" baseline="0" dirty="0"/>
              <a:t> in the database</a:t>
            </a:r>
            <a:r>
              <a:rPr lang="en-US" sz="2000" dirty="0"/>
              <a:t>, they represented relatively few distinct</a:t>
            </a:r>
            <a:r>
              <a:rPr lang="en-US" sz="2000" baseline="0" dirty="0"/>
              <a:t> </a:t>
            </a:r>
            <a:r>
              <a:rPr lang="en-US" sz="2000" dirty="0"/>
              <a:t>types.</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2000" dirty="0"/>
              <a:t>The main analysis used these</a:t>
            </a:r>
            <a:r>
              <a:rPr lang="en-US" sz="2000" baseline="0" dirty="0"/>
              <a:t> 6 types, keeping only one PD per type to avoid artificial inflation of the effective sample size. </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2000" baseline="0" dirty="0"/>
          </a:p>
          <a:p>
            <a:pPr marL="0" marR="0" lvl="0" indent="0" algn="l" defTabSz="731520" rtl="0" eaLnBrk="1" fontAlgn="auto" latinLnBrk="0" hangingPunct="1">
              <a:lnSpc>
                <a:spcPct val="100000"/>
              </a:lnSpc>
              <a:spcBef>
                <a:spcPts val="0"/>
              </a:spcBef>
              <a:spcAft>
                <a:spcPts val="0"/>
              </a:spcAft>
              <a:buClrTx/>
              <a:buSzTx/>
              <a:buFontTx/>
              <a:buNone/>
              <a:tabLst/>
              <a:defRPr/>
            </a:pPr>
            <a:r>
              <a:rPr lang="en-US" sz="1800" baseline="0" dirty="0"/>
              <a:t>Two types of PDs were very common. As such, the exploratory analyses that regarded all 91 PDs as though they were statistically independent are heavily influenced by the agreements in those two types and must be interpreted cautiously. </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800" baseline="0" dirty="0"/>
          </a:p>
          <a:p>
            <a:pPr marL="0" marR="0" lvl="0" indent="0" algn="l" defTabSz="731520" rtl="0" eaLnBrk="1" fontAlgn="auto" latinLnBrk="0" hangingPunct="1">
              <a:lnSpc>
                <a:spcPct val="100000"/>
              </a:lnSpc>
              <a:spcBef>
                <a:spcPts val="0"/>
              </a:spcBef>
              <a:spcAft>
                <a:spcPts val="0"/>
              </a:spcAft>
              <a:buClrTx/>
              <a:buSzTx/>
              <a:buFontTx/>
              <a:buNone/>
              <a:tabLst/>
              <a:defRPr/>
            </a:pPr>
            <a:r>
              <a:rPr lang="en-US" sz="1800" i="1" baseline="0" dirty="0"/>
              <a:t>[In case asked: In the original abstract, analysis had used 7 types and not necessarily the same instance of each type. Results are now somewhat different for the main analysis.]</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15</a:t>
            </a:fld>
            <a:endParaRPr lang="en-US"/>
          </a:p>
        </p:txBody>
      </p:sp>
    </p:spTree>
    <p:extLst>
      <p:ext uri="{BB962C8B-B14F-4D97-AF65-F5344CB8AC3E}">
        <p14:creationId xmlns:p14="http://schemas.microsoft.com/office/powerpoint/2010/main" val="3968824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First, we review agreement in the grades assigned to the PDs. We examined both the 1-5 scoring and whether the grade was indicative of a major impact as identified by grades of 4 or 5.</a:t>
            </a:r>
          </a:p>
          <a:p>
            <a:endParaRPr lang="en-US" sz="2000" baseline="0" dirty="0"/>
          </a:p>
          <a:p>
            <a:r>
              <a:rPr lang="en-US" sz="2000" dirty="0"/>
              <a:t>From the bottom</a:t>
            </a:r>
            <a:r>
              <a:rPr lang="en-US" sz="2000" baseline="0" dirty="0"/>
              <a:t> middle of this table [CLICK 1], we see</a:t>
            </a:r>
            <a:r>
              <a:rPr lang="en-US" sz="2000" dirty="0"/>
              <a:t> the % agreement was very</a:t>
            </a:r>
            <a:r>
              <a:rPr lang="en-US" sz="2000" baseline="0" dirty="0"/>
              <a:t> good for the dichotomized grade determination when each type of deviation was only counted once. However, [CLICK 2] this is the only situation with very good % agreement between all reviewer comparisons . The original grade categories exhibited modest % agreement. </a:t>
            </a:r>
          </a:p>
          <a:p>
            <a:endParaRPr lang="en-US" sz="2000" baseline="0" dirty="0"/>
          </a:p>
          <a:p>
            <a:pPr marL="0" marR="0" lvl="0" indent="0" algn="l" defTabSz="731520" rtl="0" eaLnBrk="1" fontAlgn="auto" latinLnBrk="0" hangingPunct="1">
              <a:lnSpc>
                <a:spcPct val="100000"/>
              </a:lnSpc>
              <a:spcBef>
                <a:spcPts val="0"/>
              </a:spcBef>
              <a:spcAft>
                <a:spcPts val="0"/>
              </a:spcAft>
              <a:buClrTx/>
              <a:buSzTx/>
              <a:buFontTx/>
              <a:buNone/>
              <a:tabLst/>
              <a:defRPr/>
            </a:pPr>
            <a:r>
              <a:rPr lang="en-US" sz="2000" baseline="0" dirty="0"/>
              <a:t>Not only are the % agreements often modest, but the kappa estimates [CLICK 3] suggest generally poor chance-corrected agreement. </a:t>
            </a:r>
          </a:p>
          <a:p>
            <a:endParaRPr lang="en-US" sz="2000" dirty="0"/>
          </a:p>
          <a:p>
            <a:r>
              <a:rPr lang="en-US" sz="2000" dirty="0"/>
              <a:t>Confidence</a:t>
            </a:r>
            <a:r>
              <a:rPr lang="en-US" sz="2000" baseline="0" dirty="0"/>
              <a:t> intervals were also estimated for the </a:t>
            </a:r>
            <a:r>
              <a:rPr lang="en-US" sz="2000" baseline="0" dirty="0" err="1"/>
              <a:t>kappas</a:t>
            </a:r>
            <a:r>
              <a:rPr lang="en-US" sz="2000" baseline="0" dirty="0"/>
              <a:t> where possible, but generally were not useful due to extreme widths.</a:t>
            </a:r>
            <a:endParaRPr lang="en-US" sz="2000" dirty="0"/>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2000" i="1" baseline="0" dirty="0"/>
          </a:p>
          <a:p>
            <a:pPr marL="0" marR="0" lvl="0" indent="0" algn="l" defTabSz="731520" rtl="0" eaLnBrk="1" fontAlgn="auto" latinLnBrk="0" hangingPunct="1">
              <a:lnSpc>
                <a:spcPct val="100000"/>
              </a:lnSpc>
              <a:spcBef>
                <a:spcPts val="0"/>
              </a:spcBef>
              <a:spcAft>
                <a:spcPts val="0"/>
              </a:spcAft>
              <a:buClrTx/>
              <a:buSzTx/>
              <a:buFontTx/>
              <a:buNone/>
              <a:tabLst/>
              <a:defRPr/>
            </a:pPr>
            <a:r>
              <a:rPr lang="en-US" sz="2000" i="1" baseline="0" dirty="0"/>
              <a:t>[If asked: kappa was not estimable in situations where the two-way table for a given pair of reviewers had only one nonzero cell: i.e., only of the possible responses was ever observed among the pair of reviewers.]</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2000" baseline="0" dirty="0"/>
              <a:t> </a:t>
            </a:r>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16</a:t>
            </a:fld>
            <a:endParaRPr lang="en-US"/>
          </a:p>
        </p:txBody>
      </p:sp>
    </p:spTree>
    <p:extLst>
      <p:ext uri="{BB962C8B-B14F-4D97-AF65-F5344CB8AC3E}">
        <p14:creationId xmlns:p14="http://schemas.microsoft.com/office/powerpoint/2010/main" val="35214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RB criteria our Center uses</a:t>
            </a:r>
            <a:r>
              <a:rPr lang="en-US" baseline="0" dirty="0"/>
              <a:t>, (CLICK 1) the percent agreement tended to be very good, with the notable exception that because of a disagreement in one of the 6 types that repeated many times, the estimates in the upper right portion (CLICK 2) of the table indicate inadequate agreement. </a:t>
            </a:r>
          </a:p>
          <a:p>
            <a:endParaRPr lang="en-US" baseline="0" dirty="0"/>
          </a:p>
          <a:p>
            <a:r>
              <a:rPr lang="en-US" baseline="0" dirty="0"/>
              <a:t>However, c</a:t>
            </a:r>
            <a:r>
              <a:rPr lang="en-US" dirty="0"/>
              <a:t>hance</a:t>
            </a:r>
            <a:r>
              <a:rPr lang="en-US" baseline="0" dirty="0"/>
              <a:t>-corrected agreement, as estimated by kappa, was uniformly very poor when estimable.</a:t>
            </a:r>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17</a:t>
            </a:fld>
            <a:endParaRPr lang="en-US"/>
          </a:p>
        </p:txBody>
      </p:sp>
    </p:spTree>
    <p:extLst>
      <p:ext uri="{BB962C8B-B14F-4D97-AF65-F5344CB8AC3E}">
        <p14:creationId xmlns:p14="http://schemas.microsoft.com/office/powerpoint/2010/main" val="287519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18</a:t>
            </a:fld>
            <a:endParaRPr lang="en-US"/>
          </a:p>
        </p:txBody>
      </p:sp>
    </p:spTree>
    <p:extLst>
      <p:ext uri="{BB962C8B-B14F-4D97-AF65-F5344CB8AC3E}">
        <p14:creationId xmlns:p14="http://schemas.microsoft.com/office/powerpoint/2010/main" val="3209816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recognize a few limitations:</a:t>
            </a:r>
          </a:p>
          <a:p>
            <a:pPr marL="457200" indent="-457200">
              <a:buAutoNum type="arabicPeriod"/>
            </a:pPr>
            <a:r>
              <a:rPr lang="en-US" dirty="0"/>
              <a:t>Our </a:t>
            </a:r>
            <a:r>
              <a:rPr lang="en-US" baseline="0" dirty="0"/>
              <a:t>data came from a single study… </a:t>
            </a:r>
          </a:p>
          <a:p>
            <a:pPr marL="457200" indent="-457200">
              <a:buAutoNum type="arabicPeriod"/>
            </a:pPr>
            <a:r>
              <a:rPr lang="en-US" baseline="0" dirty="0"/>
              <a:t>with relatively few unique types of deviations. </a:t>
            </a:r>
          </a:p>
          <a:p>
            <a:pPr marL="1188720" lvl="1" indent="-457200">
              <a:buFont typeface="+mj-lt"/>
              <a:buAutoNum type="alphaLcPeriod"/>
            </a:pPr>
            <a:r>
              <a:rPr lang="en-US" baseline="0" dirty="0"/>
              <a:t>The limited sample size fostered highly variable estimates, particularly for kappa. </a:t>
            </a:r>
          </a:p>
          <a:p>
            <a:pPr marL="457200" indent="-457200">
              <a:buAutoNum type="arabicPeriod"/>
            </a:pPr>
            <a:r>
              <a:rPr lang="en-US" baseline="0" dirty="0"/>
              <a:t>And, while we intentionally chose to compare the data entered by sites in the EDC to that from independent raters, our raters had limited familiarity with the intricacies of the study.</a:t>
            </a:r>
          </a:p>
          <a:p>
            <a:pPr marL="457200" indent="-457200">
              <a:buAutoNum type="arabicPeriod"/>
            </a:pPr>
            <a:endParaRPr lang="en-US" baseline="0" dirty="0"/>
          </a:p>
          <a:p>
            <a:pPr marL="457200" indent="-457200">
              <a:buAutoNum type="arabicPeriod"/>
            </a:pPr>
            <a:endParaRPr lang="en-US" baseline="0"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19</a:t>
            </a:fld>
            <a:endParaRPr lang="en-US"/>
          </a:p>
        </p:txBody>
      </p:sp>
    </p:spTree>
    <p:extLst>
      <p:ext uri="{BB962C8B-B14F-4D97-AF65-F5344CB8AC3E}">
        <p14:creationId xmlns:p14="http://schemas.microsoft.com/office/powerpoint/2010/main" val="7949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co-authors have nothing to disclose regarding this presentation.</a:t>
            </a:r>
          </a:p>
        </p:txBody>
      </p:sp>
      <p:sp>
        <p:nvSpPr>
          <p:cNvPr id="4" name="Slide Number Placeholder 3"/>
          <p:cNvSpPr>
            <a:spLocks noGrp="1"/>
          </p:cNvSpPr>
          <p:nvPr>
            <p:ph type="sldNum" sz="quarter" idx="5"/>
          </p:nvPr>
        </p:nvSpPr>
        <p:spPr/>
        <p:txBody>
          <a:bodyPr/>
          <a:lstStyle/>
          <a:p>
            <a:fld id="{60BDDD1B-7981-514B-B211-D97C9422D57B}" type="slidenum">
              <a:rPr lang="en-US" smtClean="0"/>
              <a:pPr/>
              <a:t>2</a:t>
            </a:fld>
            <a:endParaRPr lang="en-US"/>
          </a:p>
        </p:txBody>
      </p:sp>
    </p:spTree>
    <p:extLst>
      <p:ext uri="{BB962C8B-B14F-4D97-AF65-F5344CB8AC3E}">
        <p14:creationId xmlns:p14="http://schemas.microsoft.com/office/powerpoint/2010/main" val="1441488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dirty="0"/>
              <a:t>Our main takeaway is that: </a:t>
            </a:r>
          </a:p>
          <a:p>
            <a:pPr marL="457200" indent="-457200">
              <a:buFont typeface="+mj-lt"/>
              <a:buAutoNum type="arabicPeriod"/>
            </a:pPr>
            <a:r>
              <a:rPr lang="en-US" sz="2000" dirty="0"/>
              <a:t>Our RB approach may have missed 2 important types of deviations’ due to:</a:t>
            </a:r>
          </a:p>
          <a:p>
            <a:pPr marL="1188720" marR="0" lvl="1" indent="-457200" algn="l" defTabSz="731520" rtl="0" eaLnBrk="1" fontAlgn="auto" latinLnBrk="0" hangingPunct="1">
              <a:lnSpc>
                <a:spcPct val="100000"/>
              </a:lnSpc>
              <a:spcBef>
                <a:spcPts val="0"/>
              </a:spcBef>
              <a:spcAft>
                <a:spcPts val="0"/>
              </a:spcAft>
              <a:buClrTx/>
              <a:buSzTx/>
              <a:buFont typeface="+mj-lt"/>
              <a:buAutoNum type="arabicPeriod"/>
              <a:tabLst/>
              <a:defRPr/>
            </a:pPr>
            <a:r>
              <a:rPr lang="en-US" sz="2000" dirty="0"/>
              <a:t>Inconsistency b/w raters, as our estimates suggest. Subjectivity exists with an approach like this (e.g., one person might say a deviation is significant whereas another might not). </a:t>
            </a:r>
          </a:p>
          <a:p>
            <a:pPr marL="1188720" marR="0" lvl="1" indent="-457200" algn="l" defTabSz="731520" rtl="0" eaLnBrk="1" fontAlgn="auto" latinLnBrk="0" hangingPunct="1">
              <a:lnSpc>
                <a:spcPct val="100000"/>
              </a:lnSpc>
              <a:spcBef>
                <a:spcPts val="0"/>
              </a:spcBef>
              <a:spcAft>
                <a:spcPts val="0"/>
              </a:spcAft>
              <a:buClrTx/>
              <a:buSzTx/>
              <a:buFont typeface="+mj-lt"/>
              <a:buAutoNum type="arabicPeriod"/>
              <a:tabLst/>
              <a:defRPr/>
            </a:pPr>
            <a:r>
              <a:rPr lang="en-US" sz="2000" dirty="0"/>
              <a:t>Our approach doesn’t directly capture continued non-compliance b/c it was designed to capture single issues (vs in aggregate). There was a type of deviation, when viewed as a single instance not be deemed significant, but potentially considered significant. </a:t>
            </a:r>
          </a:p>
          <a:p>
            <a:pPr marL="1920240" marR="0" lvl="2" indent="-457200" algn="l" defTabSz="731520" rtl="0" eaLnBrk="1" fontAlgn="auto" latinLnBrk="0" hangingPunct="1">
              <a:lnSpc>
                <a:spcPct val="100000"/>
              </a:lnSpc>
              <a:spcBef>
                <a:spcPts val="0"/>
              </a:spcBef>
              <a:spcAft>
                <a:spcPts val="0"/>
              </a:spcAft>
              <a:buClrTx/>
              <a:buSzTx/>
              <a:buFont typeface="+mj-lt"/>
              <a:buAutoNum type="arabicPeriod"/>
              <a:tabLst/>
              <a:defRPr/>
            </a:pPr>
            <a:r>
              <a:rPr lang="en-US" sz="2000" dirty="0"/>
              <a:t>However, what’s interesting is that this particular issue was identified through other monitoring methods (so, ultimately, it wasn’t missed).  </a:t>
            </a:r>
          </a:p>
          <a:p>
            <a:endParaRPr lang="en-US" sz="2000" dirty="0"/>
          </a:p>
          <a:p>
            <a:endParaRPr lang="en-US" dirty="0"/>
          </a:p>
          <a:p>
            <a:r>
              <a:rPr lang="en-US" sz="1920" i="1" kern="1200" dirty="0">
                <a:solidFill>
                  <a:schemeClr val="tx1"/>
                </a:solidFill>
                <a:effectLst/>
                <a:latin typeface="+mn-lt"/>
                <a:ea typeface="+mn-ea"/>
                <a:cs typeface="+mn-cs"/>
              </a:rPr>
              <a:t>[Note: This image is from </a:t>
            </a:r>
            <a:r>
              <a:rPr lang="en-US" sz="1920" i="1" kern="1200" dirty="0" err="1">
                <a:solidFill>
                  <a:schemeClr val="tx1"/>
                </a:solidFill>
                <a:effectLst/>
                <a:latin typeface="+mn-lt"/>
                <a:ea typeface="+mn-ea"/>
                <a:cs typeface="+mn-cs"/>
              </a:rPr>
              <a:t>Pixabay</a:t>
            </a:r>
            <a:r>
              <a:rPr lang="en-US" sz="1920" i="1" kern="1200" dirty="0">
                <a:solidFill>
                  <a:schemeClr val="tx1"/>
                </a:solidFill>
                <a:effectLst/>
                <a:latin typeface="+mn-lt"/>
                <a:ea typeface="+mn-ea"/>
                <a:cs typeface="+mn-cs"/>
              </a:rPr>
              <a:t>. License notes it is free for commercial use; no attribution required: </a:t>
            </a:r>
            <a:r>
              <a:rPr lang="en-US" dirty="0">
                <a:hlinkClick r:id="rId3"/>
              </a:rPr>
              <a:t>Note Reminder Paper - Free vector graphic on </a:t>
            </a:r>
            <a:r>
              <a:rPr lang="en-US" dirty="0" err="1">
                <a:hlinkClick r:id="rId3"/>
              </a:rPr>
              <a:t>Pixabay</a:t>
            </a:r>
            <a:r>
              <a:rPr lang="en-US" dirty="0"/>
              <a:t>]</a:t>
            </a:r>
          </a:p>
        </p:txBody>
      </p:sp>
      <p:sp>
        <p:nvSpPr>
          <p:cNvPr id="4" name="Slide Number Placeholder 3"/>
          <p:cNvSpPr>
            <a:spLocks noGrp="1"/>
          </p:cNvSpPr>
          <p:nvPr>
            <p:ph type="sldNum" sz="quarter" idx="5"/>
          </p:nvPr>
        </p:nvSpPr>
        <p:spPr/>
        <p:txBody>
          <a:bodyPr/>
          <a:lstStyle/>
          <a:p>
            <a:fld id="{60BDDD1B-7981-514B-B211-D97C9422D57B}" type="slidenum">
              <a:rPr lang="en-US" smtClean="0"/>
              <a:pPr/>
              <a:t>20</a:t>
            </a:fld>
            <a:endParaRPr lang="en-US"/>
          </a:p>
        </p:txBody>
      </p:sp>
    </p:spTree>
    <p:extLst>
      <p:ext uri="{BB962C8B-B14F-4D97-AF65-F5344CB8AC3E}">
        <p14:creationId xmlns:p14="http://schemas.microsoft.com/office/powerpoint/2010/main" val="162232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our future considerations regarding improving our RB approach would be to :</a:t>
            </a:r>
          </a:p>
          <a:p>
            <a:pPr>
              <a:buFont typeface="+mj-lt"/>
              <a:buAutoNum type="arabicPeriod"/>
            </a:pPr>
            <a:r>
              <a:rPr lang="en-US" sz="2000" dirty="0"/>
              <a:t> incorporate </a:t>
            </a:r>
            <a:r>
              <a:rPr lang="en-US" sz="2000" dirty="0">
                <a:solidFill>
                  <a:srgbClr val="A31527"/>
                </a:solidFill>
              </a:rPr>
              <a:t>better training </a:t>
            </a:r>
            <a:r>
              <a:rPr lang="en-US" sz="2000" dirty="0"/>
              <a:t>for anyone assessing PDs to minimize inconsistency</a:t>
            </a:r>
          </a:p>
          <a:p>
            <a:r>
              <a:rPr lang="en-US" sz="2000" dirty="0"/>
              <a:t>2. consider how to capture continued noncompliance as part of our RB criteria, especially if it is not anticipated to be captured through other monitoring methods</a:t>
            </a:r>
          </a:p>
          <a:p>
            <a:endParaRPr lang="en-US" dirty="0"/>
          </a:p>
          <a:p>
            <a:r>
              <a:rPr lang="en-US" sz="1800" dirty="0"/>
              <a:t>In summary, this has helped us identify some of the caveats and improvement opportunities to our approach, which is valuable as we continue to fit together the building blocks of integrated risk-based QM. </a:t>
            </a:r>
          </a:p>
          <a:p>
            <a:endParaRPr lang="en-US" sz="1800" dirty="0"/>
          </a:p>
          <a:p>
            <a:r>
              <a:rPr lang="en-US" sz="1920" i="1" kern="1200" dirty="0">
                <a:solidFill>
                  <a:schemeClr val="tx1"/>
                </a:solidFill>
                <a:effectLst/>
                <a:latin typeface="+mn-lt"/>
                <a:ea typeface="+mn-ea"/>
                <a:cs typeface="+mn-cs"/>
              </a:rPr>
              <a:t>[Note: This image is from </a:t>
            </a:r>
            <a:r>
              <a:rPr lang="en-US" sz="1920" i="1" kern="1200" dirty="0" err="1">
                <a:solidFill>
                  <a:schemeClr val="tx1"/>
                </a:solidFill>
                <a:effectLst/>
                <a:latin typeface="+mn-lt"/>
                <a:ea typeface="+mn-ea"/>
                <a:cs typeface="+mn-cs"/>
              </a:rPr>
              <a:t>Pixabay</a:t>
            </a:r>
            <a:r>
              <a:rPr lang="en-US" sz="1920" i="1" kern="1200" dirty="0">
                <a:solidFill>
                  <a:schemeClr val="tx1"/>
                </a:solidFill>
                <a:effectLst/>
                <a:latin typeface="+mn-lt"/>
                <a:ea typeface="+mn-ea"/>
                <a:cs typeface="+mn-cs"/>
              </a:rPr>
              <a:t>. License notes it is free for commercial use; no attribution required: </a:t>
            </a:r>
            <a:r>
              <a:rPr lang="en-US" i="1" dirty="0">
                <a:hlinkClick r:id="rId3"/>
              </a:rPr>
              <a:t>Think Hand Reflect - Free image on </a:t>
            </a:r>
            <a:r>
              <a:rPr lang="en-US" i="1" dirty="0" err="1">
                <a:hlinkClick r:id="rId3"/>
              </a:rPr>
              <a:t>Pixabay</a:t>
            </a:r>
            <a:r>
              <a:rPr lang="en-US" i="1" dirty="0"/>
              <a:t>] </a:t>
            </a:r>
          </a:p>
        </p:txBody>
      </p:sp>
      <p:sp>
        <p:nvSpPr>
          <p:cNvPr id="4" name="Slide Number Placeholder 3"/>
          <p:cNvSpPr>
            <a:spLocks noGrp="1"/>
          </p:cNvSpPr>
          <p:nvPr>
            <p:ph type="sldNum" sz="quarter" idx="5"/>
          </p:nvPr>
        </p:nvSpPr>
        <p:spPr/>
        <p:txBody>
          <a:bodyPr/>
          <a:lstStyle/>
          <a:p>
            <a:fld id="{60BDDD1B-7981-514B-B211-D97C9422D57B}" type="slidenum">
              <a:rPr lang="en-US" smtClean="0"/>
              <a:pPr/>
              <a:t>21</a:t>
            </a:fld>
            <a:endParaRPr lang="en-US"/>
          </a:p>
        </p:txBody>
      </p:sp>
    </p:spTree>
    <p:extLst>
      <p:ext uri="{BB962C8B-B14F-4D97-AF65-F5344CB8AC3E}">
        <p14:creationId xmlns:p14="http://schemas.microsoft.com/office/powerpoint/2010/main" val="345385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22</a:t>
            </a:fld>
            <a:endParaRPr lang="en-US"/>
          </a:p>
        </p:txBody>
      </p:sp>
    </p:spTree>
    <p:extLst>
      <p:ext uri="{BB962C8B-B14F-4D97-AF65-F5344CB8AC3E}">
        <p14:creationId xmlns:p14="http://schemas.microsoft.com/office/powerpoint/2010/main" val="2711914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24</a:t>
            </a:fld>
            <a:endParaRPr lang="en-US"/>
          </a:p>
        </p:txBody>
      </p:sp>
    </p:spTree>
    <p:extLst>
      <p:ext uri="{BB962C8B-B14F-4D97-AF65-F5344CB8AC3E}">
        <p14:creationId xmlns:p14="http://schemas.microsoft.com/office/powerpoint/2010/main" val="2962900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25</a:t>
            </a:fld>
            <a:endParaRPr lang="en-US"/>
          </a:p>
        </p:txBody>
      </p:sp>
    </p:spTree>
    <p:extLst>
      <p:ext uri="{BB962C8B-B14F-4D97-AF65-F5344CB8AC3E}">
        <p14:creationId xmlns:p14="http://schemas.microsoft.com/office/powerpoint/2010/main" val="163270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26</a:t>
            </a:fld>
            <a:endParaRPr lang="en-US"/>
          </a:p>
        </p:txBody>
      </p:sp>
    </p:spTree>
    <p:extLst>
      <p:ext uri="{BB962C8B-B14F-4D97-AF65-F5344CB8AC3E}">
        <p14:creationId xmlns:p14="http://schemas.microsoft.com/office/powerpoint/2010/main" val="85388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3</a:t>
            </a:fld>
            <a:endParaRPr lang="en-US"/>
          </a:p>
        </p:txBody>
      </p:sp>
    </p:spTree>
    <p:extLst>
      <p:ext uri="{BB962C8B-B14F-4D97-AF65-F5344CB8AC3E}">
        <p14:creationId xmlns:p14="http://schemas.microsoft.com/office/powerpoint/2010/main" val="97921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definitions, interpretations, and categorizations of deviations exist. </a:t>
            </a:r>
          </a:p>
          <a:p>
            <a:r>
              <a:rPr lang="en-US" dirty="0"/>
              <a:t>For the purpose of this presentation we use a BROAD definition and define as ANY…[read slide]</a:t>
            </a:r>
          </a:p>
          <a:p>
            <a:endParaRPr lang="en-US" dirty="0"/>
          </a:p>
          <a:p>
            <a:r>
              <a:rPr lang="en-US" dirty="0"/>
              <a:t>I will also use the acronym PD for protocol deviation throughout the slides.</a:t>
            </a:r>
          </a:p>
        </p:txBody>
      </p:sp>
      <p:sp>
        <p:nvSpPr>
          <p:cNvPr id="4" name="Slide Number Placeholder 3"/>
          <p:cNvSpPr>
            <a:spLocks noGrp="1"/>
          </p:cNvSpPr>
          <p:nvPr>
            <p:ph type="sldNum" sz="quarter" idx="5"/>
          </p:nvPr>
        </p:nvSpPr>
        <p:spPr/>
        <p:txBody>
          <a:bodyPr/>
          <a:lstStyle/>
          <a:p>
            <a:fld id="{60BDDD1B-7981-514B-B211-D97C9422D57B}" type="slidenum">
              <a:rPr lang="en-US" smtClean="0"/>
              <a:pPr/>
              <a:t>4</a:t>
            </a:fld>
            <a:endParaRPr lang="en-US"/>
          </a:p>
        </p:txBody>
      </p:sp>
    </p:spTree>
    <p:extLst>
      <p:ext uri="{BB962C8B-B14F-4D97-AF65-F5344CB8AC3E}">
        <p14:creationId xmlns:p14="http://schemas.microsoft.com/office/powerpoint/2010/main" val="76821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20" kern="1200" dirty="0">
                <a:solidFill>
                  <a:schemeClr val="tx1"/>
                </a:solidFill>
                <a:effectLst/>
                <a:latin typeface="+mn-lt"/>
                <a:ea typeface="+mn-ea"/>
                <a:cs typeface="+mn-cs"/>
              </a:rPr>
              <a:t>An important aspect of clinical trial conduct and quality is the management of PDs. </a:t>
            </a:r>
          </a:p>
          <a:p>
            <a:r>
              <a:rPr lang="en-US" sz="1920" kern="1200" dirty="0">
                <a:solidFill>
                  <a:schemeClr val="tx1"/>
                </a:solidFill>
                <a:effectLst/>
                <a:latin typeface="+mn-lt"/>
                <a:ea typeface="+mn-ea"/>
                <a:cs typeface="+mn-cs"/>
              </a:rPr>
              <a:t>They represent issues of noncompliance and can significantly impact HSP and ROTR. </a:t>
            </a:r>
          </a:p>
          <a:p>
            <a:r>
              <a:rPr lang="en-US" sz="1920" kern="1200" dirty="0">
                <a:solidFill>
                  <a:schemeClr val="tx1"/>
                </a:solidFill>
                <a:effectLst/>
                <a:latin typeface="+mn-lt"/>
                <a:ea typeface="+mn-ea"/>
                <a:cs typeface="+mn-cs"/>
              </a:rPr>
              <a:t>Thus, adequate management of PDs is vital to mitigating and controlling their impact on our research.</a:t>
            </a:r>
          </a:p>
          <a:p>
            <a:endParaRPr lang="en-US" sz="1920" kern="1200" dirty="0">
              <a:solidFill>
                <a:schemeClr val="tx1"/>
              </a:solidFill>
              <a:effectLst/>
              <a:latin typeface="+mn-lt"/>
              <a:ea typeface="+mn-ea"/>
              <a:cs typeface="+mn-cs"/>
            </a:endParaRPr>
          </a:p>
          <a:p>
            <a:r>
              <a:rPr lang="en-US" sz="1920" kern="1200" dirty="0">
                <a:solidFill>
                  <a:schemeClr val="tx1"/>
                </a:solidFill>
                <a:effectLst/>
                <a:latin typeface="+mn-lt"/>
                <a:ea typeface="+mn-ea"/>
                <a:cs typeface="+mn-cs"/>
              </a:rPr>
              <a:t>With respect to the theme of this year’s meeting, we know that research can influence public health policymaking, so it’s important that we can stand by the quality, reliability, and integrity of the data we produce. </a:t>
            </a:r>
          </a:p>
          <a:p>
            <a:endParaRPr lang="en-US" sz="192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BDDD1B-7981-514B-B211-D97C9422D57B}" type="slidenum">
              <a:rPr lang="en-US" smtClean="0"/>
              <a:pPr/>
              <a:t>5</a:t>
            </a:fld>
            <a:endParaRPr lang="en-US"/>
          </a:p>
        </p:txBody>
      </p:sp>
    </p:spTree>
    <p:extLst>
      <p:ext uri="{BB962C8B-B14F-4D97-AF65-F5344CB8AC3E}">
        <p14:creationId xmlns:p14="http://schemas.microsoft.com/office/powerpoint/2010/main" val="133732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In 2016, the ICH Good Clinical Practice Guidelines were amended. They now…</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-encourage more efficient approaches to planning and executing research, </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-they advise focusing on relevant activities that ensure HSP and ROTR.</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-and they promote using a RB approach to QM. </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920" kern="1200" dirty="0">
              <a:solidFill>
                <a:schemeClr val="tx1"/>
              </a:solidFill>
              <a:effectLst/>
              <a:latin typeface="+mn-lt"/>
              <a:ea typeface="+mn-ea"/>
              <a:cs typeface="+mn-cs"/>
            </a:endParaRP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(CLICK) In response, we are seeing the industry increasingly apply more RB approaches.  </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920" kern="1200" dirty="0">
              <a:solidFill>
                <a:schemeClr val="tx1"/>
              </a:solidFill>
              <a:effectLst/>
              <a:latin typeface="+mn-lt"/>
              <a:ea typeface="+mn-ea"/>
              <a:cs typeface="+mn-cs"/>
            </a:endParaRP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The CAVEAT is that it’s still a relatively new concept to our industry and it can be challenging to introduce and integrate new approaches with our partners and collaborators when we are all still “testing the waters”, changing our standard processes, and figuring out best practices.</a:t>
            </a:r>
          </a:p>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6</a:t>
            </a:fld>
            <a:endParaRPr lang="en-US"/>
          </a:p>
        </p:txBody>
      </p:sp>
    </p:spTree>
    <p:extLst>
      <p:ext uri="{BB962C8B-B14F-4D97-AF65-F5344CB8AC3E}">
        <p14:creationId xmlns:p14="http://schemas.microsoft.com/office/powerpoint/2010/main" val="273363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So, our Center aimed to improve efficiencies by developing a RB approach to PD management.</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In the past, we have instructed sites to report ALL PDs to our Center. (GREY CIRCLE)</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This requires a lot of effort for our sites AND for our internal team to review and manage that data. </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Ultimately, this approach lacks efficiency and value b/c most deviations sites report to us have no significant impact to the study results or participants.    </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So, we developed a RB approach (CLICK) where we instruct sites to only report more significant types of deviations to our Data Center. </a:t>
            </a:r>
          </a:p>
        </p:txBody>
      </p:sp>
      <p:sp>
        <p:nvSpPr>
          <p:cNvPr id="4" name="Slide Number Placeholder 3"/>
          <p:cNvSpPr>
            <a:spLocks noGrp="1"/>
          </p:cNvSpPr>
          <p:nvPr>
            <p:ph type="sldNum" sz="quarter" idx="5"/>
          </p:nvPr>
        </p:nvSpPr>
        <p:spPr/>
        <p:txBody>
          <a:bodyPr/>
          <a:lstStyle/>
          <a:p>
            <a:fld id="{60BDDD1B-7981-514B-B211-D97C9422D57B}" type="slidenum">
              <a:rPr lang="en-US" smtClean="0"/>
              <a:pPr/>
              <a:t>7</a:t>
            </a:fld>
            <a:endParaRPr lang="en-US"/>
          </a:p>
        </p:txBody>
      </p:sp>
    </p:spTree>
    <p:extLst>
      <p:ext uri="{BB962C8B-B14F-4D97-AF65-F5344CB8AC3E}">
        <p14:creationId xmlns:p14="http://schemas.microsoft.com/office/powerpoint/2010/main" val="146169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sites are instructed to report the deviation to us if it meets ANY of the 3 RB criteria you see here: </a:t>
            </a:r>
          </a:p>
          <a:p>
            <a:endParaRPr lang="en-US" dirty="0"/>
          </a:p>
          <a:p>
            <a:r>
              <a:rPr lang="en-US" dirty="0"/>
              <a:t>READ THROUGH </a:t>
            </a:r>
          </a:p>
          <a:p>
            <a:endParaRPr lang="en-US" dirty="0"/>
          </a:p>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8</a:t>
            </a:fld>
            <a:endParaRPr lang="en-US"/>
          </a:p>
        </p:txBody>
      </p:sp>
    </p:spTree>
    <p:extLst>
      <p:ext uri="{BB962C8B-B14F-4D97-AF65-F5344CB8AC3E}">
        <p14:creationId xmlns:p14="http://schemas.microsoft.com/office/powerpoint/2010/main" val="281878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9</a:t>
            </a:fld>
            <a:endParaRPr lang="en-US"/>
          </a:p>
        </p:txBody>
      </p:sp>
    </p:spTree>
    <p:extLst>
      <p:ext uri="{BB962C8B-B14F-4D97-AF65-F5344CB8AC3E}">
        <p14:creationId xmlns:p14="http://schemas.microsoft.com/office/powerpoint/2010/main" val="32995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V="1">
            <a:off x="1754388" y="3489325"/>
            <a:ext cx="7464029"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879E20A-94BE-BA40-BF54-E6049A700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122" y="2571496"/>
            <a:ext cx="2259596" cy="593144"/>
          </a:xfrm>
          <a:prstGeom prst="rect">
            <a:avLst/>
          </a:prstGeom>
        </p:spPr>
      </p:pic>
      <p:sp>
        <p:nvSpPr>
          <p:cNvPr id="9" name="Title 1">
            <a:extLst>
              <a:ext uri="{FF2B5EF4-FFF2-40B4-BE49-F238E27FC236}">
                <a16:creationId xmlns:a16="http://schemas.microsoft.com/office/drawing/2014/main" id="{45F66D3A-111A-2D44-965C-A6D002B16194}"/>
              </a:ext>
            </a:extLst>
          </p:cNvPr>
          <p:cNvSpPr>
            <a:spLocks noGrp="1"/>
          </p:cNvSpPr>
          <p:nvPr>
            <p:ph type="ctrTitle"/>
          </p:nvPr>
        </p:nvSpPr>
        <p:spPr>
          <a:xfrm>
            <a:off x="822960" y="3597358"/>
            <a:ext cx="9326880" cy="1764030"/>
          </a:xfrm>
          <a:prstGeom prst="rect">
            <a:avLst/>
          </a:prstGeom>
        </p:spPr>
        <p:txBody>
          <a:bodyPr>
            <a:normAutofit/>
          </a:bodyPr>
          <a:lstStyle>
            <a:lvl1pPr algn="ctr">
              <a:defRPr sz="4200" baseline="0">
                <a:solidFill>
                  <a:schemeClr val="tx1">
                    <a:lumMod val="65000"/>
                    <a:lumOff val="35000"/>
                  </a:schemeClr>
                </a:solidFill>
                <a:latin typeface="Century Gothic Bold" charset="0"/>
              </a:defRPr>
            </a:lvl1pPr>
          </a:lstStyle>
          <a:p>
            <a:r>
              <a:rPr lang="en-US" dirty="0"/>
              <a:t>Click to edit Master title style</a:t>
            </a:r>
          </a:p>
        </p:txBody>
      </p:sp>
      <p:sp>
        <p:nvSpPr>
          <p:cNvPr id="10" name="Subtitle 2">
            <a:extLst>
              <a:ext uri="{FF2B5EF4-FFF2-40B4-BE49-F238E27FC236}">
                <a16:creationId xmlns:a16="http://schemas.microsoft.com/office/drawing/2014/main" id="{42422F50-23C8-204E-A4D5-934CB5640DFF}"/>
              </a:ext>
            </a:extLst>
          </p:cNvPr>
          <p:cNvSpPr>
            <a:spLocks noGrp="1"/>
          </p:cNvSpPr>
          <p:nvPr>
            <p:ph type="subTitle" idx="1" hasCustomPrompt="1"/>
          </p:nvPr>
        </p:nvSpPr>
        <p:spPr>
          <a:xfrm>
            <a:off x="1645920" y="4925167"/>
            <a:ext cx="7680960" cy="247410"/>
          </a:xfrm>
          <a:prstGeom prst="rect">
            <a:avLst/>
          </a:prstGeom>
        </p:spPr>
        <p:txBody>
          <a:bodyPr>
            <a:normAutofit/>
          </a:bodyPr>
          <a:lstStyle>
            <a:lvl1pPr marL="0" indent="0" algn="ctr">
              <a:buNone/>
              <a:defRPr sz="1200" cap="all" baseline="0">
                <a:solidFill>
                  <a:srgbClr val="B01C32"/>
                </a:solidFill>
                <a:latin typeface="Century Gothic Bold Italic"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PRESENTER NAME</a:t>
            </a:r>
          </a:p>
        </p:txBody>
      </p:sp>
      <p:sp>
        <p:nvSpPr>
          <p:cNvPr id="19" name="TextBox 18">
            <a:extLst>
              <a:ext uri="{FF2B5EF4-FFF2-40B4-BE49-F238E27FC236}">
                <a16:creationId xmlns:a16="http://schemas.microsoft.com/office/drawing/2014/main" id="{D3EB228E-5D37-DE42-BA31-374665E6906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7717057"/>
            <a:ext cx="1335024" cy="347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676547" y="3465512"/>
            <a:ext cx="9629775" cy="13716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5491162" y="5106988"/>
            <a:ext cx="4814888"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9" name="Rectangle 18"/>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588279F0-1413-BE44-BB96-CB42EF008AF7}"/>
              </a:ext>
            </a:extLst>
          </p:cNvPr>
          <p:cNvSpPr>
            <a:spLocks noGrp="1"/>
          </p:cNvSpPr>
          <p:nvPr>
            <p:ph type="body" sz="quarter" idx="12" hasCustomPrompt="1"/>
          </p:nvPr>
        </p:nvSpPr>
        <p:spPr>
          <a:xfrm>
            <a:off x="1944573"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21" name="Text Placeholder 17">
            <a:extLst>
              <a:ext uri="{FF2B5EF4-FFF2-40B4-BE49-F238E27FC236}">
                <a16:creationId xmlns:a16="http://schemas.microsoft.com/office/drawing/2014/main" id="{A6E267FA-96CD-F149-813D-10F702A78854}"/>
              </a:ext>
            </a:extLst>
          </p:cNvPr>
          <p:cNvSpPr>
            <a:spLocks noGrp="1"/>
          </p:cNvSpPr>
          <p:nvPr>
            <p:ph type="body" sz="quarter" idx="13" hasCustomPrompt="1"/>
          </p:nvPr>
        </p:nvSpPr>
        <p:spPr>
          <a:xfrm>
            <a:off x="3107704"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22" name="Text Placeholder 17">
            <a:extLst>
              <a:ext uri="{FF2B5EF4-FFF2-40B4-BE49-F238E27FC236}">
                <a16:creationId xmlns:a16="http://schemas.microsoft.com/office/drawing/2014/main" id="{4E087E5B-8CE3-D84F-87ED-068C09827F23}"/>
              </a:ext>
            </a:extLst>
          </p:cNvPr>
          <p:cNvSpPr>
            <a:spLocks noGrp="1"/>
          </p:cNvSpPr>
          <p:nvPr>
            <p:ph type="body" sz="quarter" idx="14" hasCustomPrompt="1"/>
          </p:nvPr>
        </p:nvSpPr>
        <p:spPr>
          <a:xfrm>
            <a:off x="4270836"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cxnSp>
        <p:nvCxnSpPr>
          <p:cNvPr id="23" name="Straight Connector 22">
            <a:extLst>
              <a:ext uri="{FF2B5EF4-FFF2-40B4-BE49-F238E27FC236}">
                <a16:creationId xmlns:a16="http://schemas.microsoft.com/office/drawing/2014/main" id="{37122EAA-0E2E-334C-8FD7-F7152351DF1D}"/>
              </a:ext>
            </a:extLst>
          </p:cNvPr>
          <p:cNvCxnSpPr/>
          <p:nvPr userDrawn="1"/>
        </p:nvCxnSpPr>
        <p:spPr>
          <a:xfrm>
            <a:off x="1932385" y="7856538"/>
            <a:ext cx="954524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6">
            <a:extLst>
              <a:ext uri="{FF2B5EF4-FFF2-40B4-BE49-F238E27FC236}">
                <a16:creationId xmlns:a16="http://schemas.microsoft.com/office/drawing/2014/main" id="{C46318F0-0337-6543-A959-E460F34C9A72}"/>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chemeClr val="bg1"/>
                </a:solidFill>
              </a:defRPr>
            </a:lvl1pPr>
          </a:lstStyle>
          <a:p>
            <a:pPr lvl="0"/>
            <a:r>
              <a:rPr lang="en-US" dirty="0"/>
              <a:t>Source:</a:t>
            </a:r>
          </a:p>
        </p:txBody>
      </p:sp>
      <p:sp>
        <p:nvSpPr>
          <p:cNvPr id="25" name="TextBox 24">
            <a:extLst>
              <a:ext uri="{FF2B5EF4-FFF2-40B4-BE49-F238E27FC236}">
                <a16:creationId xmlns:a16="http://schemas.microsoft.com/office/drawing/2014/main" id="{E0594BCC-9AC9-B541-A6EA-15BF0043F44B}"/>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2725341" y="4733925"/>
            <a:ext cx="54864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4EA94B-4972-E642-83B1-ADFA9CC6FCC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
        <p:nvSpPr>
          <p:cNvPr id="12" name="Text Placeholder 17">
            <a:extLst>
              <a:ext uri="{FF2B5EF4-FFF2-40B4-BE49-F238E27FC236}">
                <a16:creationId xmlns:a16="http://schemas.microsoft.com/office/drawing/2014/main" id="{35C89BE1-B994-4541-8F5E-6CEF87B48759}"/>
              </a:ext>
            </a:extLst>
          </p:cNvPr>
          <p:cNvSpPr>
            <a:spLocks noGrp="1"/>
          </p:cNvSpPr>
          <p:nvPr>
            <p:ph type="body" sz="quarter" idx="11" hasCustomPrompt="1"/>
          </p:nvPr>
        </p:nvSpPr>
        <p:spPr>
          <a:xfrm>
            <a:off x="2096973"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13" name="Text Placeholder 17">
            <a:extLst>
              <a:ext uri="{FF2B5EF4-FFF2-40B4-BE49-F238E27FC236}">
                <a16:creationId xmlns:a16="http://schemas.microsoft.com/office/drawing/2014/main" id="{480E471C-2310-9E42-8633-CE85F72294BB}"/>
              </a:ext>
            </a:extLst>
          </p:cNvPr>
          <p:cNvSpPr>
            <a:spLocks noGrp="1"/>
          </p:cNvSpPr>
          <p:nvPr>
            <p:ph type="body" sz="quarter" idx="12" hasCustomPrompt="1"/>
          </p:nvPr>
        </p:nvSpPr>
        <p:spPr>
          <a:xfrm>
            <a:off x="3260104"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14" name="Text Placeholder 17">
            <a:extLst>
              <a:ext uri="{FF2B5EF4-FFF2-40B4-BE49-F238E27FC236}">
                <a16:creationId xmlns:a16="http://schemas.microsoft.com/office/drawing/2014/main" id="{E0623718-98EE-614F-90B6-3FF4AEE8FB1C}"/>
              </a:ext>
            </a:extLst>
          </p:cNvPr>
          <p:cNvSpPr>
            <a:spLocks noGrp="1"/>
          </p:cNvSpPr>
          <p:nvPr>
            <p:ph type="body" sz="quarter" idx="13" hasCustomPrompt="1"/>
          </p:nvPr>
        </p:nvSpPr>
        <p:spPr>
          <a:xfrm>
            <a:off x="4423236"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sp>
        <p:nvSpPr>
          <p:cNvPr id="16" name="Text Placeholder 8">
            <a:extLst>
              <a:ext uri="{FF2B5EF4-FFF2-40B4-BE49-F238E27FC236}">
                <a16:creationId xmlns:a16="http://schemas.microsoft.com/office/drawing/2014/main" id="{6869AC21-254E-E140-97CF-6E76614CFF52}"/>
              </a:ext>
            </a:extLst>
          </p:cNvPr>
          <p:cNvSpPr>
            <a:spLocks noGrp="1"/>
          </p:cNvSpPr>
          <p:nvPr>
            <p:ph type="body" sz="quarter" idx="10" hasCustomPrompt="1"/>
          </p:nvPr>
        </p:nvSpPr>
        <p:spPr>
          <a:xfrm>
            <a:off x="1819277" y="3150395"/>
            <a:ext cx="7315200" cy="1477024"/>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dirty="0"/>
              <a:t>TITLE</a:t>
            </a:r>
          </a:p>
        </p:txBody>
      </p:sp>
      <p:pic>
        <p:nvPicPr>
          <p:cNvPr id="17" name="Picture 3" descr="U Health_horizontal_white.eps">
            <a:extLst>
              <a:ext uri="{FF2B5EF4-FFF2-40B4-BE49-F238E27FC236}">
                <a16:creationId xmlns:a16="http://schemas.microsoft.com/office/drawing/2014/main" id="{3A5686FB-A54D-154C-B262-819175A65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864" y="5008563"/>
            <a:ext cx="24860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09728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p:cNvCxnSpPr/>
          <p:nvPr userDrawn="1"/>
        </p:nvCxnSpPr>
        <p:spPr>
          <a:xfrm flipV="1">
            <a:off x="2725341" y="4733925"/>
            <a:ext cx="54864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C24DC9AB-D6F9-5A46-ACDB-8BC683F76E9B}"/>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4" name="Text Placeholder 17">
            <a:extLst>
              <a:ext uri="{FF2B5EF4-FFF2-40B4-BE49-F238E27FC236}">
                <a16:creationId xmlns:a16="http://schemas.microsoft.com/office/drawing/2014/main" id="{F12EB29B-BDA0-824E-9B8E-103911955B91}"/>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15" name="Text Placeholder 17">
            <a:extLst>
              <a:ext uri="{FF2B5EF4-FFF2-40B4-BE49-F238E27FC236}">
                <a16:creationId xmlns:a16="http://schemas.microsoft.com/office/drawing/2014/main" id="{A652469C-D67E-0F43-BFB5-493B84EBC77D}"/>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sp>
        <p:nvSpPr>
          <p:cNvPr id="16" name="TextBox 15">
            <a:extLst>
              <a:ext uri="{FF2B5EF4-FFF2-40B4-BE49-F238E27FC236}">
                <a16:creationId xmlns:a16="http://schemas.microsoft.com/office/drawing/2014/main" id="{0504F874-137D-DA4C-9CD2-9896BC66BF5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
        <p:nvSpPr>
          <p:cNvPr id="11" name="Text Placeholder 8">
            <a:extLst>
              <a:ext uri="{FF2B5EF4-FFF2-40B4-BE49-F238E27FC236}">
                <a16:creationId xmlns:a16="http://schemas.microsoft.com/office/drawing/2014/main" id="{25D92E16-5DC9-2D47-9DBA-07BC794B05D0}"/>
              </a:ext>
            </a:extLst>
          </p:cNvPr>
          <p:cNvSpPr>
            <a:spLocks noGrp="1"/>
          </p:cNvSpPr>
          <p:nvPr>
            <p:ph type="body" sz="quarter" idx="10" hasCustomPrompt="1"/>
          </p:nvPr>
        </p:nvSpPr>
        <p:spPr>
          <a:xfrm>
            <a:off x="1876425" y="3146516"/>
            <a:ext cx="7315200" cy="1724025"/>
          </a:xfrm>
          <a:prstGeom prst="rect">
            <a:avLst/>
          </a:prstGeom>
        </p:spPr>
        <p:txBody>
          <a:bodyPr>
            <a:noAutofit/>
          </a:bodyPr>
          <a:lstStyle>
            <a:lvl1pPr marL="0" indent="0" algn="ctr">
              <a:buNone/>
              <a:defRPr sz="8000" b="0" i="0" spc="200" baseline="0">
                <a:solidFill>
                  <a:srgbClr val="991C2C"/>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a:extLst>
              <a:ext uri="{FF2B5EF4-FFF2-40B4-BE49-F238E27FC236}">
                <a16:creationId xmlns:a16="http://schemas.microsoft.com/office/drawing/2014/main" id="{2AE54A6C-F0FE-E64A-88A8-DB9AB7BC9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4350" y="4995863"/>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7" y="2114868"/>
            <a:ext cx="9507311"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7">
            <a:extLst>
              <a:ext uri="{FF2B5EF4-FFF2-40B4-BE49-F238E27FC236}">
                <a16:creationId xmlns:a16="http://schemas.microsoft.com/office/drawing/2014/main" id="{39F114CE-A71F-1948-827E-49A3094760C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9" name="Text Placeholder 17">
            <a:extLst>
              <a:ext uri="{FF2B5EF4-FFF2-40B4-BE49-F238E27FC236}">
                <a16:creationId xmlns:a16="http://schemas.microsoft.com/office/drawing/2014/main" id="{8D1DDD64-E7BD-7D49-BCAB-B2F3B9E6870A}"/>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0" name="Text Placeholder 17">
            <a:extLst>
              <a:ext uri="{FF2B5EF4-FFF2-40B4-BE49-F238E27FC236}">
                <a16:creationId xmlns:a16="http://schemas.microsoft.com/office/drawing/2014/main" id="{64666489-4827-F540-B563-CD6001CF379C}"/>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1" name="Straight Connector 20">
            <a:extLst>
              <a:ext uri="{FF2B5EF4-FFF2-40B4-BE49-F238E27FC236}">
                <a16:creationId xmlns:a16="http://schemas.microsoft.com/office/drawing/2014/main" id="{C4769863-E1A1-5948-B595-F73FB9ABEBB5}"/>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6">
            <a:extLst>
              <a:ext uri="{FF2B5EF4-FFF2-40B4-BE49-F238E27FC236}">
                <a16:creationId xmlns:a16="http://schemas.microsoft.com/office/drawing/2014/main" id="{6441B5AA-7CEE-ED4E-880B-EB8215354E2F}"/>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pic>
        <p:nvPicPr>
          <p:cNvPr id="24" name="Picture 23">
            <a:extLst>
              <a:ext uri="{FF2B5EF4-FFF2-40B4-BE49-F238E27FC236}">
                <a16:creationId xmlns:a16="http://schemas.microsoft.com/office/drawing/2014/main" id="{8E2AC291-E03D-254B-893B-1467227A9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
        <p:nvSpPr>
          <p:cNvPr id="32" name="TextBox 31">
            <a:extLst>
              <a:ext uri="{FF2B5EF4-FFF2-40B4-BE49-F238E27FC236}">
                <a16:creationId xmlns:a16="http://schemas.microsoft.com/office/drawing/2014/main" id="{5132AE5D-BE74-2B4E-A98E-089E7E1EA637}"/>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0" name="Text Placeholder 17">
            <a:extLst>
              <a:ext uri="{FF2B5EF4-FFF2-40B4-BE49-F238E27FC236}">
                <a16:creationId xmlns:a16="http://schemas.microsoft.com/office/drawing/2014/main" id="{14E1B193-F4BB-A246-BAE2-A67C1FFD68F4}"/>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7" name="Text Placeholder 17">
            <a:extLst>
              <a:ext uri="{FF2B5EF4-FFF2-40B4-BE49-F238E27FC236}">
                <a16:creationId xmlns:a16="http://schemas.microsoft.com/office/drawing/2014/main" id="{06E4D557-733B-F443-B3A6-B791074CF79F}"/>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19" name="Text Placeholder 17">
            <a:extLst>
              <a:ext uri="{FF2B5EF4-FFF2-40B4-BE49-F238E27FC236}">
                <a16:creationId xmlns:a16="http://schemas.microsoft.com/office/drawing/2014/main" id="{1C424D65-3239-F04F-8F2E-05DE2A88F5EE}"/>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0" name="Straight Connector 19">
            <a:extLst>
              <a:ext uri="{FF2B5EF4-FFF2-40B4-BE49-F238E27FC236}">
                <a16:creationId xmlns:a16="http://schemas.microsoft.com/office/drawing/2014/main" id="{AE9D294B-177B-CA4F-968B-AB8507BE20A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6">
            <a:extLst>
              <a:ext uri="{FF2B5EF4-FFF2-40B4-BE49-F238E27FC236}">
                <a16:creationId xmlns:a16="http://schemas.microsoft.com/office/drawing/2014/main" id="{39C62EE2-AB79-B646-BBC2-8D46AB17A2AA}"/>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22" name="TextBox 21">
            <a:extLst>
              <a:ext uri="{FF2B5EF4-FFF2-40B4-BE49-F238E27FC236}">
                <a16:creationId xmlns:a16="http://schemas.microsoft.com/office/drawing/2014/main" id="{EDBA9BD1-EA8F-4D4B-9C32-8916107D447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3" name="Picture 22">
            <a:extLst>
              <a:ext uri="{FF2B5EF4-FFF2-40B4-BE49-F238E27FC236}">
                <a16:creationId xmlns:a16="http://schemas.microsoft.com/office/drawing/2014/main" id="{44D34D9A-E924-A148-BD1D-90861F655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7911B2F5-8652-A845-853C-B6722CB9D1BE}"/>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9" name="Text Placeholder 17">
            <a:extLst>
              <a:ext uri="{FF2B5EF4-FFF2-40B4-BE49-F238E27FC236}">
                <a16:creationId xmlns:a16="http://schemas.microsoft.com/office/drawing/2014/main" id="{006BED06-852C-DB4F-8208-534A3890F7C9}"/>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0" name="Text Placeholder 17">
            <a:extLst>
              <a:ext uri="{FF2B5EF4-FFF2-40B4-BE49-F238E27FC236}">
                <a16:creationId xmlns:a16="http://schemas.microsoft.com/office/drawing/2014/main" id="{6943AED2-8055-DD44-BFBF-C2DED039DFC5}"/>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1" name="Straight Connector 20">
            <a:extLst>
              <a:ext uri="{FF2B5EF4-FFF2-40B4-BE49-F238E27FC236}">
                <a16:creationId xmlns:a16="http://schemas.microsoft.com/office/drawing/2014/main" id="{3A8ADC7D-8A64-C141-A7F6-5F1DE4BEDAAA}"/>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6">
            <a:extLst>
              <a:ext uri="{FF2B5EF4-FFF2-40B4-BE49-F238E27FC236}">
                <a16:creationId xmlns:a16="http://schemas.microsoft.com/office/drawing/2014/main" id="{BA307A0C-295F-2F4F-BB5A-7212C6117BCA}"/>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23" name="TextBox 22">
            <a:extLst>
              <a:ext uri="{FF2B5EF4-FFF2-40B4-BE49-F238E27FC236}">
                <a16:creationId xmlns:a16="http://schemas.microsoft.com/office/drawing/2014/main" id="{74676B95-6F01-084F-BFE3-2C22F2E6B6F0}"/>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4" name="Picture 23">
            <a:extLst>
              <a:ext uri="{FF2B5EF4-FFF2-40B4-BE49-F238E27FC236}">
                <a16:creationId xmlns:a16="http://schemas.microsoft.com/office/drawing/2014/main" id="{6D95E259-0FD0-224B-A315-DF337D52F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5"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5"/>
          </p:nvPr>
        </p:nvSpPr>
        <p:spPr>
          <a:xfrm>
            <a:off x="5879289"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7">
            <a:extLst>
              <a:ext uri="{FF2B5EF4-FFF2-40B4-BE49-F238E27FC236}">
                <a16:creationId xmlns:a16="http://schemas.microsoft.com/office/drawing/2014/main" id="{1A44294C-7E80-E249-BEA9-CB3CAEFAC840}"/>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7" name="Text Placeholder 17">
            <a:extLst>
              <a:ext uri="{FF2B5EF4-FFF2-40B4-BE49-F238E27FC236}">
                <a16:creationId xmlns:a16="http://schemas.microsoft.com/office/drawing/2014/main" id="{2F82BB2E-FCAE-5541-B0FD-287161E9BFBB}"/>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8" name="Text Placeholder 17">
            <a:extLst>
              <a:ext uri="{FF2B5EF4-FFF2-40B4-BE49-F238E27FC236}">
                <a16:creationId xmlns:a16="http://schemas.microsoft.com/office/drawing/2014/main" id="{87409D07-A21A-9E49-B1D4-5A43EBF9FE00}"/>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9" name="Straight Connector 28">
            <a:extLst>
              <a:ext uri="{FF2B5EF4-FFF2-40B4-BE49-F238E27FC236}">
                <a16:creationId xmlns:a16="http://schemas.microsoft.com/office/drawing/2014/main" id="{A440B304-394F-444B-8332-FFF7658F5E4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6">
            <a:extLst>
              <a:ext uri="{FF2B5EF4-FFF2-40B4-BE49-F238E27FC236}">
                <a16:creationId xmlns:a16="http://schemas.microsoft.com/office/drawing/2014/main" id="{CE61ABD1-91E8-0843-B203-B87A75080E06}"/>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31" name="TextBox 30">
            <a:extLst>
              <a:ext uri="{FF2B5EF4-FFF2-40B4-BE49-F238E27FC236}">
                <a16:creationId xmlns:a16="http://schemas.microsoft.com/office/drawing/2014/main" id="{4D6E1E4A-FA4E-2943-9D56-20EB93D2097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32" name="Picture 31">
            <a:extLst>
              <a:ext uri="{FF2B5EF4-FFF2-40B4-BE49-F238E27FC236}">
                <a16:creationId xmlns:a16="http://schemas.microsoft.com/office/drawing/2014/main" id="{42C0050E-DCBD-8842-8D09-F9690E93B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6" name="Rectangle 15"/>
          <p:cNvSpPr/>
          <p:nvPr userDrawn="1"/>
        </p:nvSpPr>
        <p:spPr>
          <a:xfrm>
            <a:off x="-244388" y="1618670"/>
            <a:ext cx="11496722" cy="5835431"/>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2880"/>
          </a:p>
        </p:txBody>
      </p:sp>
      <p:sp>
        <p:nvSpPr>
          <p:cNvPr id="17" name="Text Placeholder 17">
            <a:extLst>
              <a:ext uri="{FF2B5EF4-FFF2-40B4-BE49-F238E27FC236}">
                <a16:creationId xmlns:a16="http://schemas.microsoft.com/office/drawing/2014/main" id="{A0E3DB2D-5E52-5541-8C4C-8FE6B8378E9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0" name="Text Placeholder 17">
            <a:extLst>
              <a:ext uri="{FF2B5EF4-FFF2-40B4-BE49-F238E27FC236}">
                <a16:creationId xmlns:a16="http://schemas.microsoft.com/office/drawing/2014/main" id="{8A33A00E-DD2F-2540-AD30-DBBFE9EACA20}"/>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1" name="Text Placeholder 17">
            <a:extLst>
              <a:ext uri="{FF2B5EF4-FFF2-40B4-BE49-F238E27FC236}">
                <a16:creationId xmlns:a16="http://schemas.microsoft.com/office/drawing/2014/main" id="{90C2FA2A-913C-1A42-A7DE-92B2746DA5D8}"/>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2" name="Straight Connector 21">
            <a:extLst>
              <a:ext uri="{FF2B5EF4-FFF2-40B4-BE49-F238E27FC236}">
                <a16:creationId xmlns:a16="http://schemas.microsoft.com/office/drawing/2014/main" id="{ACE62ADA-7AE3-164D-AF7A-8F79E91841F4}"/>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6">
            <a:extLst>
              <a:ext uri="{FF2B5EF4-FFF2-40B4-BE49-F238E27FC236}">
                <a16:creationId xmlns:a16="http://schemas.microsoft.com/office/drawing/2014/main" id="{8E338969-0EA7-E444-AF53-EA164272DC47}"/>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24" name="TextBox 23">
            <a:extLst>
              <a:ext uri="{FF2B5EF4-FFF2-40B4-BE49-F238E27FC236}">
                <a16:creationId xmlns:a16="http://schemas.microsoft.com/office/drawing/2014/main" id="{01B8B329-6556-8847-A96A-DA22BB6CC99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5" name="Picture 24">
            <a:extLst>
              <a:ext uri="{FF2B5EF4-FFF2-40B4-BE49-F238E27FC236}">
                <a16:creationId xmlns:a16="http://schemas.microsoft.com/office/drawing/2014/main" id="{A34396A7-A597-E740-A401-E714C1C3B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Tree>
    <p:extLst>
      <p:ext uri="{BB962C8B-B14F-4D97-AF65-F5344CB8AC3E}">
        <p14:creationId xmlns:p14="http://schemas.microsoft.com/office/powerpoint/2010/main" val="2239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64" r:id="rId6"/>
    <p:sldLayoutId id="2147483665" r:id="rId7"/>
    <p:sldLayoutId id="2147483666" r:id="rId8"/>
    <p:sldLayoutId id="2147483655"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31502" rtl="0" eaLnBrk="1" latinLnBrk="0" hangingPunct="1">
        <a:spcBef>
          <a:spcPct val="0"/>
        </a:spcBef>
        <a:buNone/>
        <a:defRPr sz="4480" b="0" i="0" kern="1200" cap="all" baseline="0">
          <a:solidFill>
            <a:srgbClr val="B01C32"/>
          </a:solidFill>
          <a:latin typeface="Century Gothic" charset="0"/>
          <a:ea typeface="+mj-ea"/>
          <a:cs typeface="Avenir Roman"/>
        </a:defRPr>
      </a:lvl1pPr>
    </p:titleStyle>
    <p:body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Roman"/>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Roman"/>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Roman"/>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Roman"/>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02" rtl="0" eaLnBrk="1" latinLnBrk="0" hangingPunct="1">
        <a:defRPr sz="2880" kern="1200">
          <a:solidFill>
            <a:schemeClr val="tx1"/>
          </a:solidFill>
          <a:latin typeface="+mn-lt"/>
          <a:ea typeface="+mn-ea"/>
          <a:cs typeface="+mn-cs"/>
        </a:defRPr>
      </a:lvl1pPr>
      <a:lvl2pPr marL="731502" algn="l" defTabSz="731502" rtl="0" eaLnBrk="1" latinLnBrk="0" hangingPunct="1">
        <a:defRPr sz="2880" kern="1200">
          <a:solidFill>
            <a:schemeClr val="tx1"/>
          </a:solidFill>
          <a:latin typeface="+mn-lt"/>
          <a:ea typeface="+mn-ea"/>
          <a:cs typeface="+mn-cs"/>
        </a:defRPr>
      </a:lvl2pPr>
      <a:lvl3pPr marL="1463003" algn="l" defTabSz="731502" rtl="0" eaLnBrk="1" latinLnBrk="0" hangingPunct="1">
        <a:defRPr sz="2880" kern="1200">
          <a:solidFill>
            <a:schemeClr val="tx1"/>
          </a:solidFill>
          <a:latin typeface="+mn-lt"/>
          <a:ea typeface="+mn-ea"/>
          <a:cs typeface="+mn-cs"/>
        </a:defRPr>
      </a:lvl3pPr>
      <a:lvl4pPr marL="2194505" algn="l" defTabSz="731502" rtl="0" eaLnBrk="1" latinLnBrk="0" hangingPunct="1">
        <a:defRPr sz="2880" kern="1200">
          <a:solidFill>
            <a:schemeClr val="tx1"/>
          </a:solidFill>
          <a:latin typeface="+mn-lt"/>
          <a:ea typeface="+mn-ea"/>
          <a:cs typeface="+mn-cs"/>
        </a:defRPr>
      </a:lvl4pPr>
      <a:lvl5pPr marL="2926007" algn="l" defTabSz="731502" rtl="0" eaLnBrk="1" latinLnBrk="0" hangingPunct="1">
        <a:defRPr sz="2880" kern="1200">
          <a:solidFill>
            <a:schemeClr val="tx1"/>
          </a:solidFill>
          <a:latin typeface="+mn-lt"/>
          <a:ea typeface="+mn-ea"/>
          <a:cs typeface="+mn-cs"/>
        </a:defRPr>
      </a:lvl5pPr>
      <a:lvl6pPr marL="3657509" algn="l" defTabSz="731502" rtl="0" eaLnBrk="1" latinLnBrk="0" hangingPunct="1">
        <a:defRPr sz="2880" kern="1200">
          <a:solidFill>
            <a:schemeClr val="tx1"/>
          </a:solidFill>
          <a:latin typeface="+mn-lt"/>
          <a:ea typeface="+mn-ea"/>
          <a:cs typeface="+mn-cs"/>
        </a:defRPr>
      </a:lvl6pPr>
      <a:lvl7pPr marL="4389010" algn="l" defTabSz="731502" rtl="0" eaLnBrk="1" latinLnBrk="0" hangingPunct="1">
        <a:defRPr sz="2880" kern="1200">
          <a:solidFill>
            <a:schemeClr val="tx1"/>
          </a:solidFill>
          <a:latin typeface="+mn-lt"/>
          <a:ea typeface="+mn-ea"/>
          <a:cs typeface="+mn-cs"/>
        </a:defRPr>
      </a:lvl7pPr>
      <a:lvl8pPr marL="5120512" algn="l" defTabSz="731502" rtl="0" eaLnBrk="1" latinLnBrk="0" hangingPunct="1">
        <a:defRPr sz="2880" kern="1200">
          <a:solidFill>
            <a:schemeClr val="tx1"/>
          </a:solidFill>
          <a:latin typeface="+mn-lt"/>
          <a:ea typeface="+mn-ea"/>
          <a:cs typeface="+mn-cs"/>
        </a:defRPr>
      </a:lvl8pPr>
      <a:lvl9pPr marL="5852014" algn="l" defTabSz="731502" rtl="0" eaLnBrk="1" latinLnBrk="0" hangingPunct="1">
        <a:defRPr sz="28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2"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rb.utah.edu/submit-application/forms/protocol-deviations.ph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02" y="3867462"/>
            <a:ext cx="10687987" cy="1663543"/>
          </a:xfrm>
          <a:prstGeom prst="rect">
            <a:avLst/>
          </a:prstGeom>
        </p:spPr>
        <p:txBody>
          <a:bodyPr>
            <a:normAutofit fontScale="90000"/>
          </a:bodyPr>
          <a:lstStyle/>
          <a:p>
            <a:r>
              <a:rPr lang="en-US" sz="3400" dirty="0"/>
              <a:t>Assessment of a Risk-based quality management approach to protocol deviations</a:t>
            </a:r>
            <a:br>
              <a:rPr lang="en-US" sz="3600" dirty="0"/>
            </a:br>
            <a:r>
              <a:rPr lang="en-US" sz="2900" i="1" dirty="0">
                <a:latin typeface="Century Gothic" panose="020B0502020202020204" pitchFamily="34" charset="0"/>
              </a:rPr>
              <a:t>A Data Coordinating Center’s Experience</a:t>
            </a:r>
          </a:p>
        </p:txBody>
      </p:sp>
      <p:sp>
        <p:nvSpPr>
          <p:cNvPr id="3" name="Subtitle 2"/>
          <p:cNvSpPr>
            <a:spLocks noGrp="1"/>
          </p:cNvSpPr>
          <p:nvPr>
            <p:ph type="subTitle" idx="4294967295"/>
          </p:nvPr>
        </p:nvSpPr>
        <p:spPr>
          <a:xfrm>
            <a:off x="149902" y="5531005"/>
            <a:ext cx="10672996" cy="2043687"/>
          </a:xfrm>
          <a:prstGeom prst="rect">
            <a:avLst/>
          </a:prstGeom>
        </p:spPr>
        <p:txBody>
          <a:bodyPr>
            <a:noAutofit/>
          </a:bodyPr>
          <a:lstStyle/>
          <a:p>
            <a:pPr marL="0" indent="0" algn="ctr">
              <a:buNone/>
            </a:pPr>
            <a:r>
              <a:rPr lang="en-US" sz="2400" dirty="0"/>
              <a:t>Marie T. Kay, BA, Nael Abdelsamad, MD, MBA, </a:t>
            </a:r>
          </a:p>
          <a:p>
            <a:pPr marL="0" indent="0" algn="ctr">
              <a:buNone/>
            </a:pPr>
            <a:r>
              <a:rPr lang="en-US" sz="2400" dirty="0"/>
              <a:t>Shelly Roalstad, MSc, Jordan Bridges, BS, and Bradley J. Barney, PhD</a:t>
            </a:r>
          </a:p>
          <a:p>
            <a:pPr marL="0" indent="0" algn="ctr">
              <a:buNone/>
            </a:pPr>
            <a:endParaRPr lang="en-US" sz="2400" dirty="0"/>
          </a:p>
          <a:p>
            <a:pPr marL="0" indent="0" algn="ctr">
              <a:buNone/>
            </a:pPr>
            <a:r>
              <a:rPr lang="en-US" sz="2800" b="1" dirty="0">
                <a:solidFill>
                  <a:srgbClr val="A31527"/>
                </a:solidFill>
              </a:rPr>
              <a:t>University of Utah - Clinical Research Enterprise</a:t>
            </a:r>
          </a:p>
        </p:txBody>
      </p:sp>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3522133" y="1100667"/>
            <a:ext cx="6890864" cy="6219056"/>
          </a:xfrm>
        </p:spPr>
        <p:txBody>
          <a:bodyPr/>
          <a:lstStyle/>
          <a:p>
            <a:pPr marL="0" indent="0">
              <a:buNone/>
            </a:pPr>
            <a:r>
              <a:rPr lang="en-US" sz="4000" dirty="0"/>
              <a:t>To assess whether our risk-based approach to reporting PDs ensures </a:t>
            </a:r>
            <a:r>
              <a:rPr lang="en-US" sz="4000" dirty="0">
                <a:solidFill>
                  <a:srgbClr val="CC0000"/>
                </a:solidFill>
              </a:rPr>
              <a:t>human subject protections</a:t>
            </a:r>
            <a:r>
              <a:rPr lang="en-US" sz="4000" dirty="0"/>
              <a:t> and </a:t>
            </a:r>
            <a:r>
              <a:rPr lang="en-US" sz="4000" dirty="0">
                <a:solidFill>
                  <a:srgbClr val="CC0000"/>
                </a:solidFill>
              </a:rPr>
              <a:t>reliability of trial results</a:t>
            </a:r>
            <a:r>
              <a:rPr lang="en-US" sz="4000" dirty="0">
                <a:solidFill>
                  <a:srgbClr val="A31527"/>
                </a:solidFill>
              </a:rPr>
              <a:t> </a:t>
            </a:r>
          </a:p>
          <a:p>
            <a:pPr marL="0" indent="0">
              <a:buNone/>
            </a:pPr>
            <a:endParaRPr lang="en-US" sz="4000" dirty="0"/>
          </a:p>
          <a:p>
            <a:endParaRPr lang="en-US" sz="4000" dirty="0"/>
          </a:p>
        </p:txBody>
      </p:sp>
      <p:sp>
        <p:nvSpPr>
          <p:cNvPr id="4" name="Text Placeholder 3">
            <a:extLst>
              <a:ext uri="{FF2B5EF4-FFF2-40B4-BE49-F238E27FC236}">
                <a16:creationId xmlns:a16="http://schemas.microsoft.com/office/drawing/2014/main" id="{012698F5-C18D-41FF-BDBB-5D17BD153BD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2FCD876-7C78-4AD1-8DB7-3ABCA342787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3E15D8B-833A-4D34-AD6B-C1898ABA487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27B2FCC-F3F0-4C96-A451-D4A63CDD31E5}"/>
              </a:ext>
            </a:extLst>
          </p:cNvPr>
          <p:cNvSpPr>
            <a:spLocks noGrp="1"/>
          </p:cNvSpPr>
          <p:nvPr>
            <p:ph type="body" sz="quarter" idx="16"/>
          </p:nvPr>
        </p:nvSpPr>
        <p:spPr/>
        <p:txBody>
          <a:bodyPr/>
          <a:lstStyle/>
          <a:p>
            <a:endParaRPr lang="en-US" dirty="0"/>
          </a:p>
        </p:txBody>
      </p:sp>
      <p:pic>
        <p:nvPicPr>
          <p:cNvPr id="1030" name="Picture 6" descr="Checklist, Evaluation, Selection, Ticks, Check, Select">
            <a:extLst>
              <a:ext uri="{FF2B5EF4-FFF2-40B4-BE49-F238E27FC236}">
                <a16:creationId xmlns:a16="http://schemas.microsoft.com/office/drawing/2014/main" id="{3873E06B-098D-40F2-9EC0-586D695656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701"/>
          <a:stretch/>
        </p:blipFill>
        <p:spPr bwMode="auto">
          <a:xfrm>
            <a:off x="733753" y="728134"/>
            <a:ext cx="2421640" cy="3550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92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BD0359-185D-0D42-B487-8EBDE7355551}"/>
              </a:ext>
            </a:extLst>
          </p:cNvPr>
          <p:cNvSpPr txBox="1"/>
          <p:nvPr/>
        </p:nvSpPr>
        <p:spPr>
          <a:xfrm>
            <a:off x="1018087" y="3620022"/>
            <a:ext cx="8943584" cy="1015663"/>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METHODS</a:t>
            </a:r>
          </a:p>
        </p:txBody>
      </p:sp>
      <p:sp>
        <p:nvSpPr>
          <p:cNvPr id="7" name="Text Placeholder 2">
            <a:extLst>
              <a:ext uri="{FF2B5EF4-FFF2-40B4-BE49-F238E27FC236}">
                <a16:creationId xmlns:a16="http://schemas.microsoft.com/office/drawing/2014/main" id="{B76C6338-1DB6-D540-A7A2-409E1C07DF18}"/>
              </a:ext>
            </a:extLst>
          </p:cNvPr>
          <p:cNvSpPr>
            <a:spLocks noGrp="1"/>
          </p:cNvSpPr>
          <p:nvPr>
            <p:ph type="body" sz="quarter" idx="11"/>
          </p:nvPr>
        </p:nvSpPr>
        <p:spPr>
          <a:xfrm>
            <a:off x="1944573" y="7866925"/>
            <a:ext cx="893365" cy="304800"/>
          </a:xfrm>
        </p:spPr>
        <p:txBody>
          <a:bodyPr/>
          <a:lstStyle/>
          <a:p>
            <a:endParaRPr lang="en-US" dirty="0"/>
          </a:p>
        </p:txBody>
      </p:sp>
      <p:sp>
        <p:nvSpPr>
          <p:cNvPr id="8" name="Text Placeholder 3">
            <a:extLst>
              <a:ext uri="{FF2B5EF4-FFF2-40B4-BE49-F238E27FC236}">
                <a16:creationId xmlns:a16="http://schemas.microsoft.com/office/drawing/2014/main" id="{FA3AC48E-7C84-644A-8548-64B16A9FF615}"/>
              </a:ext>
            </a:extLst>
          </p:cNvPr>
          <p:cNvSpPr>
            <a:spLocks noGrp="1"/>
          </p:cNvSpPr>
          <p:nvPr>
            <p:ph type="body" sz="quarter" idx="12"/>
          </p:nvPr>
        </p:nvSpPr>
        <p:spPr>
          <a:xfrm>
            <a:off x="3107704" y="7866925"/>
            <a:ext cx="893365" cy="304800"/>
          </a:xfrm>
        </p:spPr>
        <p:txBody>
          <a:bodyPr/>
          <a:lstStyle/>
          <a:p>
            <a:endParaRPr lang="en-US"/>
          </a:p>
        </p:txBody>
      </p:sp>
      <p:sp>
        <p:nvSpPr>
          <p:cNvPr id="9" name="Text Placeholder 4">
            <a:extLst>
              <a:ext uri="{FF2B5EF4-FFF2-40B4-BE49-F238E27FC236}">
                <a16:creationId xmlns:a16="http://schemas.microsoft.com/office/drawing/2014/main" id="{6CAACA7A-8FD9-C441-A33B-7FABA329C4A3}"/>
              </a:ext>
            </a:extLst>
          </p:cNvPr>
          <p:cNvSpPr>
            <a:spLocks noGrp="1"/>
          </p:cNvSpPr>
          <p:nvPr>
            <p:ph type="body" sz="quarter" idx="13"/>
          </p:nvPr>
        </p:nvSpPr>
        <p:spPr>
          <a:xfrm>
            <a:off x="4270836" y="7866925"/>
            <a:ext cx="893365" cy="304800"/>
          </a:xfrm>
        </p:spPr>
        <p:txBody>
          <a:bodyPr/>
          <a:lstStyle/>
          <a:p>
            <a:endParaRPr lang="en-US"/>
          </a:p>
        </p:txBody>
      </p:sp>
    </p:spTree>
    <p:extLst>
      <p:ext uri="{BB962C8B-B14F-4D97-AF65-F5344CB8AC3E}">
        <p14:creationId xmlns:p14="http://schemas.microsoft.com/office/powerpoint/2010/main" val="34476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487681" y="518160"/>
            <a:ext cx="10378440" cy="6947511"/>
          </a:xfrm>
        </p:spPr>
        <p:txBody>
          <a:bodyPr/>
          <a:lstStyle/>
          <a:p>
            <a:r>
              <a:rPr lang="en-US" sz="3800" b="1" dirty="0">
                <a:solidFill>
                  <a:srgbClr val="991C2C"/>
                </a:solidFill>
              </a:rPr>
              <a:t>ALL</a:t>
            </a:r>
            <a:r>
              <a:rPr lang="en-US" sz="3800" dirty="0"/>
              <a:t> PDs recorded in the database and graded as follows:</a:t>
            </a:r>
          </a:p>
          <a:p>
            <a:endParaRPr lang="en-US" sz="1000" dirty="0"/>
          </a:p>
          <a:p>
            <a:pPr marL="731501" lvl="1" indent="0">
              <a:buNone/>
            </a:pPr>
            <a:r>
              <a:rPr lang="en-US" sz="2700" dirty="0"/>
              <a:t>Grade 1: No impact on data quality or patient safety</a:t>
            </a:r>
          </a:p>
          <a:p>
            <a:pPr marL="731501" lvl="1" indent="0">
              <a:buNone/>
            </a:pPr>
            <a:r>
              <a:rPr lang="en-US" sz="2700" dirty="0"/>
              <a:t>Grade 2: Minor impact on data quality</a:t>
            </a:r>
          </a:p>
          <a:p>
            <a:pPr marL="731501" lvl="1" indent="0">
              <a:buNone/>
            </a:pPr>
            <a:r>
              <a:rPr lang="en-US" sz="2700" dirty="0"/>
              <a:t>Grade 3: Minor impact on patient safety</a:t>
            </a:r>
          </a:p>
          <a:p>
            <a:pPr marL="731501" lvl="1" indent="0">
              <a:buNone/>
            </a:pPr>
            <a:r>
              <a:rPr lang="en-US" sz="2700" dirty="0"/>
              <a:t>Grade 4: Major impact on data quality or patient safety</a:t>
            </a:r>
          </a:p>
          <a:p>
            <a:pPr marL="731501" lvl="1" indent="0">
              <a:buNone/>
            </a:pPr>
            <a:r>
              <a:rPr lang="en-US" sz="2700" dirty="0"/>
              <a:t>Grade 5: Leading to patient death</a:t>
            </a:r>
          </a:p>
          <a:p>
            <a:pPr marL="731501" lvl="1" indent="0">
              <a:buNone/>
            </a:pPr>
            <a:endParaRPr lang="en-US" sz="2800" dirty="0"/>
          </a:p>
          <a:p>
            <a:r>
              <a:rPr lang="en-US" sz="3800" dirty="0"/>
              <a:t>Grade 4 and 5 PDs were further assessed to determine if they met any of the risk-based criteria</a:t>
            </a:r>
          </a:p>
        </p:txBody>
      </p:sp>
      <p:sp>
        <p:nvSpPr>
          <p:cNvPr id="4" name="Text Placeholder 3">
            <a:extLst>
              <a:ext uri="{FF2B5EF4-FFF2-40B4-BE49-F238E27FC236}">
                <a16:creationId xmlns:a16="http://schemas.microsoft.com/office/drawing/2014/main" id="{012698F5-C18D-41FF-BDBB-5D17BD153BD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2FCD876-7C78-4AD1-8DB7-3ABCA342787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3E15D8B-833A-4D34-AD6B-C1898ABA487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27B2FCC-F3F0-4C96-A451-D4A63CDD31E5}"/>
              </a:ext>
            </a:extLst>
          </p:cNvPr>
          <p:cNvSpPr>
            <a:spLocks noGrp="1"/>
          </p:cNvSpPr>
          <p:nvPr>
            <p:ph type="body" sz="quarter" idx="16"/>
          </p:nvPr>
        </p:nvSpPr>
        <p:spPr/>
        <p:txBody>
          <a:bodyPr/>
          <a:lstStyle/>
          <a:p>
            <a:endParaRPr lang="en-US" dirty="0"/>
          </a:p>
        </p:txBody>
      </p:sp>
      <p:sp>
        <p:nvSpPr>
          <p:cNvPr id="8" name="Rectangle 7">
            <a:extLst>
              <a:ext uri="{FF2B5EF4-FFF2-40B4-BE49-F238E27FC236}">
                <a16:creationId xmlns:a16="http://schemas.microsoft.com/office/drawing/2014/main" id="{9229E3F1-F8EE-42E6-B93C-5B95D7E305E7}"/>
              </a:ext>
            </a:extLst>
          </p:cNvPr>
          <p:cNvSpPr/>
          <p:nvPr/>
        </p:nvSpPr>
        <p:spPr>
          <a:xfrm>
            <a:off x="1097280" y="1866536"/>
            <a:ext cx="9662159" cy="2786743"/>
          </a:xfrm>
          <a:prstGeom prst="rect">
            <a:avLst/>
          </a:prstGeom>
          <a:no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954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464949" y="640080"/>
            <a:ext cx="10172571" cy="6825592"/>
          </a:xfrm>
        </p:spPr>
        <p:txBody>
          <a:bodyPr/>
          <a:lstStyle/>
          <a:p>
            <a:r>
              <a:rPr lang="en-US" sz="3800" dirty="0"/>
              <a:t>2 raters assessed the PDs using same criteria as the sites</a:t>
            </a:r>
          </a:p>
          <a:p>
            <a:endParaRPr lang="en-US" sz="1800" dirty="0"/>
          </a:p>
          <a:p>
            <a:r>
              <a:rPr lang="en-US" sz="3800" dirty="0"/>
              <a:t>Ratings were compared: </a:t>
            </a:r>
          </a:p>
          <a:p>
            <a:pPr lvl="1"/>
            <a:r>
              <a:rPr lang="en-US" sz="3400" dirty="0"/>
              <a:t>between the 2 raters, and </a:t>
            </a:r>
          </a:p>
          <a:p>
            <a:pPr lvl="1"/>
            <a:r>
              <a:rPr lang="en-US" sz="3400" dirty="0"/>
              <a:t>to what sites reported in the EDC</a:t>
            </a:r>
          </a:p>
          <a:p>
            <a:endParaRPr lang="en-US" sz="1800" dirty="0"/>
          </a:p>
          <a:p>
            <a:r>
              <a:rPr lang="en-US" sz="3640" dirty="0"/>
              <a:t>Inter-rater agreement measured by  </a:t>
            </a:r>
            <a:r>
              <a:rPr lang="en-US" sz="3640" dirty="0">
                <a:solidFill>
                  <a:srgbClr val="991C2C"/>
                </a:solidFill>
              </a:rPr>
              <a:t>percent agreement </a:t>
            </a:r>
            <a:r>
              <a:rPr lang="en-US" sz="3640" dirty="0"/>
              <a:t>and </a:t>
            </a:r>
            <a:r>
              <a:rPr lang="en-US" sz="3640" dirty="0">
                <a:solidFill>
                  <a:srgbClr val="991C2C"/>
                </a:solidFill>
              </a:rPr>
              <a:t>kappa</a:t>
            </a:r>
          </a:p>
        </p:txBody>
      </p:sp>
      <p:sp>
        <p:nvSpPr>
          <p:cNvPr id="4" name="Text Placeholder 3">
            <a:extLst>
              <a:ext uri="{FF2B5EF4-FFF2-40B4-BE49-F238E27FC236}">
                <a16:creationId xmlns:a16="http://schemas.microsoft.com/office/drawing/2014/main" id="{012698F5-C18D-41FF-BDBB-5D17BD153BD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2FCD876-7C78-4AD1-8DB7-3ABCA342787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3E15D8B-833A-4D34-AD6B-C1898ABA487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27B2FCC-F3F0-4C96-A451-D4A63CDD31E5}"/>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4484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BD0359-185D-0D42-B487-8EBDE7355551}"/>
              </a:ext>
            </a:extLst>
          </p:cNvPr>
          <p:cNvSpPr txBox="1"/>
          <p:nvPr/>
        </p:nvSpPr>
        <p:spPr>
          <a:xfrm>
            <a:off x="1018087" y="3620022"/>
            <a:ext cx="8943584" cy="1015663"/>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RESULTS</a:t>
            </a:r>
          </a:p>
        </p:txBody>
      </p:sp>
      <p:sp>
        <p:nvSpPr>
          <p:cNvPr id="7" name="Text Placeholder 2">
            <a:extLst>
              <a:ext uri="{FF2B5EF4-FFF2-40B4-BE49-F238E27FC236}">
                <a16:creationId xmlns:a16="http://schemas.microsoft.com/office/drawing/2014/main" id="{B76C6338-1DB6-D540-A7A2-409E1C07DF18}"/>
              </a:ext>
            </a:extLst>
          </p:cNvPr>
          <p:cNvSpPr>
            <a:spLocks noGrp="1"/>
          </p:cNvSpPr>
          <p:nvPr>
            <p:ph type="body" sz="quarter" idx="11"/>
          </p:nvPr>
        </p:nvSpPr>
        <p:spPr>
          <a:xfrm>
            <a:off x="1944573" y="7866925"/>
            <a:ext cx="893365" cy="304800"/>
          </a:xfrm>
        </p:spPr>
        <p:txBody>
          <a:bodyPr/>
          <a:lstStyle/>
          <a:p>
            <a:endParaRPr lang="en-US" dirty="0"/>
          </a:p>
        </p:txBody>
      </p:sp>
      <p:sp>
        <p:nvSpPr>
          <p:cNvPr id="8" name="Text Placeholder 3">
            <a:extLst>
              <a:ext uri="{FF2B5EF4-FFF2-40B4-BE49-F238E27FC236}">
                <a16:creationId xmlns:a16="http://schemas.microsoft.com/office/drawing/2014/main" id="{FA3AC48E-7C84-644A-8548-64B16A9FF615}"/>
              </a:ext>
            </a:extLst>
          </p:cNvPr>
          <p:cNvSpPr>
            <a:spLocks noGrp="1"/>
          </p:cNvSpPr>
          <p:nvPr>
            <p:ph type="body" sz="quarter" idx="12"/>
          </p:nvPr>
        </p:nvSpPr>
        <p:spPr>
          <a:xfrm>
            <a:off x="3107704" y="7866925"/>
            <a:ext cx="893365" cy="304800"/>
          </a:xfrm>
        </p:spPr>
        <p:txBody>
          <a:bodyPr/>
          <a:lstStyle/>
          <a:p>
            <a:endParaRPr lang="en-US"/>
          </a:p>
        </p:txBody>
      </p:sp>
      <p:sp>
        <p:nvSpPr>
          <p:cNvPr id="9" name="Text Placeholder 4">
            <a:extLst>
              <a:ext uri="{FF2B5EF4-FFF2-40B4-BE49-F238E27FC236}">
                <a16:creationId xmlns:a16="http://schemas.microsoft.com/office/drawing/2014/main" id="{6CAACA7A-8FD9-C441-A33B-7FABA329C4A3}"/>
              </a:ext>
            </a:extLst>
          </p:cNvPr>
          <p:cNvSpPr>
            <a:spLocks noGrp="1"/>
          </p:cNvSpPr>
          <p:nvPr>
            <p:ph type="body" sz="quarter" idx="13"/>
          </p:nvPr>
        </p:nvSpPr>
        <p:spPr>
          <a:xfrm>
            <a:off x="4270836" y="7866925"/>
            <a:ext cx="893365" cy="304800"/>
          </a:xfrm>
        </p:spPr>
        <p:txBody>
          <a:bodyPr/>
          <a:lstStyle/>
          <a:p>
            <a:endParaRPr lang="en-US"/>
          </a:p>
        </p:txBody>
      </p:sp>
    </p:spTree>
    <p:extLst>
      <p:ext uri="{BB962C8B-B14F-4D97-AF65-F5344CB8AC3E}">
        <p14:creationId xmlns:p14="http://schemas.microsoft.com/office/powerpoint/2010/main" val="42526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519953" y="737085"/>
            <a:ext cx="10191590" cy="6783747"/>
          </a:xfrm>
        </p:spPr>
        <p:txBody>
          <a:bodyPr/>
          <a:lstStyle/>
          <a:p>
            <a:pPr marL="0" indent="0">
              <a:buNone/>
            </a:pPr>
            <a:r>
              <a:rPr lang="en-US" sz="4000" cap="all" dirty="0">
                <a:solidFill>
                  <a:srgbClr val="B01C32"/>
                </a:solidFill>
                <a:ea typeface="+mj-ea"/>
              </a:rPr>
              <a:t>91 Protocol Deviations of 6 types</a:t>
            </a:r>
          </a:p>
          <a:p>
            <a:endParaRPr lang="en-US" sz="3800" dirty="0"/>
          </a:p>
          <a:p>
            <a:pPr marL="731501" lvl="1" indent="0">
              <a:buNone/>
            </a:pPr>
            <a:endParaRPr lang="en-US" sz="3800" dirty="0"/>
          </a:p>
        </p:txBody>
      </p:sp>
      <p:sp>
        <p:nvSpPr>
          <p:cNvPr id="16" name="Text Placeholder 15">
            <a:extLst>
              <a:ext uri="{FF2B5EF4-FFF2-40B4-BE49-F238E27FC236}">
                <a16:creationId xmlns:a16="http://schemas.microsoft.com/office/drawing/2014/main" id="{66AF8976-69F7-40B5-BBAE-C8CAAD540231}"/>
              </a:ext>
            </a:extLst>
          </p:cNvPr>
          <p:cNvSpPr>
            <a:spLocks noGrp="1"/>
          </p:cNvSpPr>
          <p:nvPr>
            <p:ph type="body" sz="quarter" idx="11"/>
          </p:nvPr>
        </p:nvSpPr>
        <p:spPr/>
        <p:txBody>
          <a:bodyPr/>
          <a:lstStyle/>
          <a:p>
            <a:endParaRPr lang="en-US"/>
          </a:p>
        </p:txBody>
      </p:sp>
      <p:sp>
        <p:nvSpPr>
          <p:cNvPr id="17" name="Text Placeholder 16">
            <a:extLst>
              <a:ext uri="{FF2B5EF4-FFF2-40B4-BE49-F238E27FC236}">
                <a16:creationId xmlns:a16="http://schemas.microsoft.com/office/drawing/2014/main" id="{70C62501-67E4-4ED6-97F4-87ED0452BB18}"/>
              </a:ext>
            </a:extLst>
          </p:cNvPr>
          <p:cNvSpPr>
            <a:spLocks noGrp="1"/>
          </p:cNvSpPr>
          <p:nvPr>
            <p:ph type="body" sz="quarter" idx="12"/>
          </p:nvPr>
        </p:nvSpPr>
        <p:spPr/>
        <p:txBody>
          <a:bodyPr/>
          <a:lstStyle/>
          <a:p>
            <a:endParaRPr lang="en-US"/>
          </a:p>
        </p:txBody>
      </p:sp>
      <p:sp>
        <p:nvSpPr>
          <p:cNvPr id="18" name="Text Placeholder 17">
            <a:extLst>
              <a:ext uri="{FF2B5EF4-FFF2-40B4-BE49-F238E27FC236}">
                <a16:creationId xmlns:a16="http://schemas.microsoft.com/office/drawing/2014/main" id="{7031759A-FEFF-4F39-92E7-F5E00201D944}"/>
              </a:ext>
            </a:extLst>
          </p:cNvPr>
          <p:cNvSpPr>
            <a:spLocks noGrp="1"/>
          </p:cNvSpPr>
          <p:nvPr>
            <p:ph type="body" sz="quarter" idx="13"/>
          </p:nvPr>
        </p:nvSpPr>
        <p:spPr/>
        <p:txBody>
          <a:bodyPr/>
          <a:lstStyle/>
          <a:p>
            <a:endParaRPr lang="en-US"/>
          </a:p>
        </p:txBody>
      </p:sp>
      <p:sp>
        <p:nvSpPr>
          <p:cNvPr id="19" name="Text Placeholder 18">
            <a:extLst>
              <a:ext uri="{FF2B5EF4-FFF2-40B4-BE49-F238E27FC236}">
                <a16:creationId xmlns:a16="http://schemas.microsoft.com/office/drawing/2014/main" id="{C14D880A-E311-456C-B9EE-6E1D0FCFB0B9}"/>
              </a:ext>
            </a:extLst>
          </p:cNvPr>
          <p:cNvSpPr>
            <a:spLocks noGrp="1"/>
          </p:cNvSpPr>
          <p:nvPr>
            <p:ph type="body" sz="quarter" idx="16"/>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14714555"/>
              </p:ext>
            </p:extLst>
          </p:nvPr>
        </p:nvGraphicFramePr>
        <p:xfrm>
          <a:off x="685799" y="1940992"/>
          <a:ext cx="9083041" cy="3947160"/>
        </p:xfrm>
        <a:graphic>
          <a:graphicData uri="http://schemas.openxmlformats.org/drawingml/2006/table">
            <a:tbl>
              <a:tblPr firstRow="1" bandRow="1">
                <a:tableStyleId>{5C22544A-7EE6-4342-B048-85BDC9FD1C3A}</a:tableStyleId>
              </a:tblPr>
              <a:tblGrid>
                <a:gridCol w="7833361">
                  <a:extLst>
                    <a:ext uri="{9D8B030D-6E8A-4147-A177-3AD203B41FA5}">
                      <a16:colId xmlns:a16="http://schemas.microsoft.com/office/drawing/2014/main" val="3257612727"/>
                    </a:ext>
                  </a:extLst>
                </a:gridCol>
                <a:gridCol w="1249680">
                  <a:extLst>
                    <a:ext uri="{9D8B030D-6E8A-4147-A177-3AD203B41FA5}">
                      <a16:colId xmlns:a16="http://schemas.microsoft.com/office/drawing/2014/main" val="2695862694"/>
                    </a:ext>
                  </a:extLst>
                </a:gridCol>
              </a:tblGrid>
              <a:tr h="472440">
                <a:tc>
                  <a:txBody>
                    <a:bodyPr/>
                    <a:lstStyle/>
                    <a:p>
                      <a:r>
                        <a:rPr lang="en-US" sz="3100" dirty="0"/>
                        <a:t>Type</a:t>
                      </a:r>
                    </a:p>
                  </a:txBody>
                  <a:tcPr/>
                </a:tc>
                <a:tc>
                  <a:txBody>
                    <a:bodyPr/>
                    <a:lstStyle/>
                    <a:p>
                      <a:pPr algn="r"/>
                      <a:r>
                        <a:rPr lang="en-US" sz="3100" dirty="0"/>
                        <a:t>N</a:t>
                      </a:r>
                    </a:p>
                  </a:txBody>
                  <a:tcPr/>
                </a:tc>
                <a:extLst>
                  <a:ext uri="{0D108BD9-81ED-4DB2-BD59-A6C34878D82A}">
                    <a16:rowId xmlns:a16="http://schemas.microsoft.com/office/drawing/2014/main" val="1188684394"/>
                  </a:ext>
                </a:extLst>
              </a:tr>
              <a:tr h="370840">
                <a:tc>
                  <a:txBody>
                    <a:bodyPr/>
                    <a:lstStyle/>
                    <a:p>
                      <a:r>
                        <a:rPr lang="en-US" sz="3100" dirty="0"/>
                        <a:t>Consent process</a:t>
                      </a:r>
                    </a:p>
                  </a:txBody>
                  <a:tcPr/>
                </a:tc>
                <a:tc>
                  <a:txBody>
                    <a:bodyPr/>
                    <a:lstStyle/>
                    <a:p>
                      <a:pPr algn="r"/>
                      <a:r>
                        <a:rPr lang="en-US" sz="3100" dirty="0"/>
                        <a:t>39</a:t>
                      </a:r>
                    </a:p>
                  </a:txBody>
                  <a:tcPr/>
                </a:tc>
                <a:extLst>
                  <a:ext uri="{0D108BD9-81ED-4DB2-BD59-A6C34878D82A}">
                    <a16:rowId xmlns:a16="http://schemas.microsoft.com/office/drawing/2014/main" val="3146284968"/>
                  </a:ext>
                </a:extLst>
              </a:tr>
              <a:tr h="370840">
                <a:tc>
                  <a:txBody>
                    <a:bodyPr/>
                    <a:lstStyle/>
                    <a:p>
                      <a:r>
                        <a:rPr lang="en-US" sz="3100" baseline="0" dirty="0"/>
                        <a:t>Randomization/stratification</a:t>
                      </a:r>
                      <a:endParaRPr lang="en-US" sz="3100" dirty="0"/>
                    </a:p>
                  </a:txBody>
                  <a:tcPr/>
                </a:tc>
                <a:tc>
                  <a:txBody>
                    <a:bodyPr/>
                    <a:lstStyle/>
                    <a:p>
                      <a:pPr algn="r"/>
                      <a:r>
                        <a:rPr lang="en-US" sz="3100" dirty="0"/>
                        <a:t>38</a:t>
                      </a:r>
                    </a:p>
                  </a:txBody>
                  <a:tcPr/>
                </a:tc>
                <a:extLst>
                  <a:ext uri="{0D108BD9-81ED-4DB2-BD59-A6C34878D82A}">
                    <a16:rowId xmlns:a16="http://schemas.microsoft.com/office/drawing/2014/main" val="517977888"/>
                  </a:ext>
                </a:extLst>
              </a:tr>
              <a:tr h="370840">
                <a:tc>
                  <a:txBody>
                    <a:bodyPr/>
                    <a:lstStyle/>
                    <a:p>
                      <a:r>
                        <a:rPr lang="en-US" sz="3100" dirty="0"/>
                        <a:t>Study</a:t>
                      </a:r>
                      <a:r>
                        <a:rPr lang="en-US" sz="3100" baseline="0" dirty="0"/>
                        <a:t> procedure completed out of window</a:t>
                      </a:r>
                      <a:endParaRPr lang="en-US" sz="3100" dirty="0"/>
                    </a:p>
                  </a:txBody>
                  <a:tcPr/>
                </a:tc>
                <a:tc>
                  <a:txBody>
                    <a:bodyPr/>
                    <a:lstStyle/>
                    <a:p>
                      <a:pPr algn="r"/>
                      <a:r>
                        <a:rPr lang="en-US" sz="3100" dirty="0"/>
                        <a:t>7</a:t>
                      </a:r>
                    </a:p>
                  </a:txBody>
                  <a:tcPr/>
                </a:tc>
                <a:extLst>
                  <a:ext uri="{0D108BD9-81ED-4DB2-BD59-A6C34878D82A}">
                    <a16:rowId xmlns:a16="http://schemas.microsoft.com/office/drawing/2014/main" val="1206490259"/>
                  </a:ext>
                </a:extLst>
              </a:tr>
              <a:tr h="370840">
                <a:tc>
                  <a:txBody>
                    <a:bodyPr/>
                    <a:lstStyle/>
                    <a:p>
                      <a:r>
                        <a:rPr lang="en-US" sz="3100" dirty="0"/>
                        <a:t>Unblinding</a:t>
                      </a:r>
                    </a:p>
                  </a:txBody>
                  <a:tcPr/>
                </a:tc>
                <a:tc>
                  <a:txBody>
                    <a:bodyPr/>
                    <a:lstStyle/>
                    <a:p>
                      <a:pPr algn="r"/>
                      <a:r>
                        <a:rPr lang="en-US" sz="3100" dirty="0"/>
                        <a:t>4</a:t>
                      </a:r>
                    </a:p>
                  </a:txBody>
                  <a:tcPr/>
                </a:tc>
                <a:extLst>
                  <a:ext uri="{0D108BD9-81ED-4DB2-BD59-A6C34878D82A}">
                    <a16:rowId xmlns:a16="http://schemas.microsoft.com/office/drawing/2014/main" val="1429169041"/>
                  </a:ext>
                </a:extLst>
              </a:tr>
              <a:tr h="370840">
                <a:tc>
                  <a:txBody>
                    <a:bodyPr/>
                    <a:lstStyle/>
                    <a:p>
                      <a:r>
                        <a:rPr lang="en-US" sz="3100" dirty="0"/>
                        <a:t>Breach of confidentiality</a:t>
                      </a:r>
                    </a:p>
                  </a:txBody>
                  <a:tcPr/>
                </a:tc>
                <a:tc>
                  <a:txBody>
                    <a:bodyPr/>
                    <a:lstStyle/>
                    <a:p>
                      <a:pPr algn="r"/>
                      <a:r>
                        <a:rPr lang="en-US" sz="3100" dirty="0"/>
                        <a:t>2</a:t>
                      </a:r>
                    </a:p>
                  </a:txBody>
                  <a:tcPr/>
                </a:tc>
                <a:extLst>
                  <a:ext uri="{0D108BD9-81ED-4DB2-BD59-A6C34878D82A}">
                    <a16:rowId xmlns:a16="http://schemas.microsoft.com/office/drawing/2014/main" val="3141292526"/>
                  </a:ext>
                </a:extLst>
              </a:tr>
              <a:tr h="370840">
                <a:tc>
                  <a:txBody>
                    <a:bodyPr/>
                    <a:lstStyle/>
                    <a:p>
                      <a:r>
                        <a:rPr lang="en-US" sz="3100" dirty="0"/>
                        <a:t>Data from</a:t>
                      </a:r>
                      <a:r>
                        <a:rPr lang="en-US" sz="3100" baseline="0" dirty="0"/>
                        <a:t> wrong (unconsented) individual</a:t>
                      </a:r>
                      <a:endParaRPr lang="en-US" sz="3100" dirty="0"/>
                    </a:p>
                  </a:txBody>
                  <a:tcPr/>
                </a:tc>
                <a:tc>
                  <a:txBody>
                    <a:bodyPr/>
                    <a:lstStyle/>
                    <a:p>
                      <a:pPr algn="r"/>
                      <a:r>
                        <a:rPr lang="en-US" sz="3100" dirty="0"/>
                        <a:t>1</a:t>
                      </a:r>
                    </a:p>
                  </a:txBody>
                  <a:tcPr/>
                </a:tc>
                <a:extLst>
                  <a:ext uri="{0D108BD9-81ED-4DB2-BD59-A6C34878D82A}">
                    <a16:rowId xmlns:a16="http://schemas.microsoft.com/office/drawing/2014/main" val="2200817393"/>
                  </a:ext>
                </a:extLst>
              </a:tr>
            </a:tbl>
          </a:graphicData>
        </a:graphic>
      </p:graphicFrame>
    </p:spTree>
    <p:extLst>
      <p:ext uri="{BB962C8B-B14F-4D97-AF65-F5344CB8AC3E}">
        <p14:creationId xmlns:p14="http://schemas.microsoft.com/office/powerpoint/2010/main" val="930268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67" y="511602"/>
            <a:ext cx="10029716" cy="523220"/>
          </a:xfrm>
        </p:spPr>
        <p:txBody>
          <a:bodyPr/>
          <a:lstStyle/>
          <a:p>
            <a:r>
              <a:rPr lang="en-US" sz="4000" dirty="0"/>
              <a:t>Estimated Agreement in grades</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9" name="Content Placeholder 7"/>
          <p:cNvGraphicFramePr>
            <a:graphicFrameLocks/>
          </p:cNvGraphicFramePr>
          <p:nvPr>
            <p:extLst>
              <p:ext uri="{D42A27DB-BD31-4B8C-83A1-F6EECF244321}">
                <p14:modId xmlns:p14="http://schemas.microsoft.com/office/powerpoint/2010/main" val="645261292"/>
              </p:ext>
            </p:extLst>
          </p:nvPr>
        </p:nvGraphicFramePr>
        <p:xfrm>
          <a:off x="422793" y="1340897"/>
          <a:ext cx="10352785" cy="4998720"/>
        </p:xfrm>
        <a:graphic>
          <a:graphicData uri="http://schemas.openxmlformats.org/drawingml/2006/table">
            <a:tbl>
              <a:tblPr firstRow="1" bandRow="1">
                <a:tableStyleId>{5C22544A-7EE6-4342-B048-85BDC9FD1C3A}</a:tableStyleId>
              </a:tblPr>
              <a:tblGrid>
                <a:gridCol w="2316648">
                  <a:extLst>
                    <a:ext uri="{9D8B030D-6E8A-4147-A177-3AD203B41FA5}">
                      <a16:colId xmlns:a16="http://schemas.microsoft.com/office/drawing/2014/main" val="2990674005"/>
                    </a:ext>
                  </a:extLst>
                </a:gridCol>
                <a:gridCol w="2016665">
                  <a:extLst>
                    <a:ext uri="{9D8B030D-6E8A-4147-A177-3AD203B41FA5}">
                      <a16:colId xmlns:a16="http://schemas.microsoft.com/office/drawing/2014/main" val="3251768890"/>
                    </a:ext>
                  </a:extLst>
                </a:gridCol>
                <a:gridCol w="1134368">
                  <a:extLst>
                    <a:ext uri="{9D8B030D-6E8A-4147-A177-3AD203B41FA5}">
                      <a16:colId xmlns:a16="http://schemas.microsoft.com/office/drawing/2014/main" val="1140576935"/>
                    </a:ext>
                  </a:extLst>
                </a:gridCol>
                <a:gridCol w="1639879">
                  <a:extLst>
                    <a:ext uri="{9D8B030D-6E8A-4147-A177-3AD203B41FA5}">
                      <a16:colId xmlns:a16="http://schemas.microsoft.com/office/drawing/2014/main" val="1533592168"/>
                    </a:ext>
                  </a:extLst>
                </a:gridCol>
                <a:gridCol w="1452192">
                  <a:extLst>
                    <a:ext uri="{9D8B030D-6E8A-4147-A177-3AD203B41FA5}">
                      <a16:colId xmlns:a16="http://schemas.microsoft.com/office/drawing/2014/main" val="3780370567"/>
                    </a:ext>
                  </a:extLst>
                </a:gridCol>
                <a:gridCol w="1793033">
                  <a:extLst>
                    <a:ext uri="{9D8B030D-6E8A-4147-A177-3AD203B41FA5}">
                      <a16:colId xmlns:a16="http://schemas.microsoft.com/office/drawing/2014/main" val="2171554857"/>
                    </a:ext>
                  </a:extLst>
                </a:gridCol>
              </a:tblGrid>
              <a:tr h="370840">
                <a:tc>
                  <a:txBody>
                    <a:bodyPr/>
                    <a:lstStyle/>
                    <a:p>
                      <a:endParaRPr lang="en-US" sz="2800" dirty="0"/>
                    </a:p>
                  </a:txBody>
                  <a:tcPr/>
                </a:tc>
                <a:tc>
                  <a:txBody>
                    <a:bodyPr/>
                    <a:lstStyle/>
                    <a:p>
                      <a:endParaRPr lang="en-US" sz="2800" dirty="0"/>
                    </a:p>
                  </a:txBody>
                  <a:tcPr/>
                </a:tc>
                <a:tc gridSpan="2">
                  <a:txBody>
                    <a:bodyPr/>
                    <a:lstStyle/>
                    <a:p>
                      <a:pPr marL="0" marR="0" lvl="0" indent="0" algn="ctr" defTabSz="731502" rtl="0" eaLnBrk="1" fontAlgn="auto" latinLnBrk="0" hangingPunct="1">
                        <a:lnSpc>
                          <a:spcPct val="100000"/>
                        </a:lnSpc>
                        <a:spcBef>
                          <a:spcPts val="0"/>
                        </a:spcBef>
                        <a:spcAft>
                          <a:spcPts val="0"/>
                        </a:spcAft>
                        <a:buClrTx/>
                        <a:buSzTx/>
                        <a:buFontTx/>
                        <a:buNone/>
                        <a:tabLst/>
                        <a:defRPr/>
                      </a:pPr>
                      <a:r>
                        <a:rPr lang="en-US" sz="2800" dirty="0"/>
                        <a:t>N=6</a:t>
                      </a:r>
                      <a:r>
                        <a:rPr lang="en-US" sz="2800" baseline="0" dirty="0"/>
                        <a:t> Types</a:t>
                      </a:r>
                      <a:endParaRPr lang="en-US" sz="2800" dirty="0"/>
                    </a:p>
                  </a:txBody>
                  <a:tcPr/>
                </a:tc>
                <a:tc hMerge="1">
                  <a:txBody>
                    <a:bodyPr/>
                    <a:lstStyle/>
                    <a:p>
                      <a:endParaRPr lang="en-US" dirty="0"/>
                    </a:p>
                  </a:txBody>
                  <a:tcPr/>
                </a:tc>
                <a:tc gridSpan="2">
                  <a:txBody>
                    <a:bodyPr/>
                    <a:lstStyle/>
                    <a:p>
                      <a:pPr marL="0" marR="0" lvl="0" indent="0" algn="ctr" defTabSz="731502" rtl="0" eaLnBrk="1" fontAlgn="auto" latinLnBrk="0" hangingPunct="1">
                        <a:lnSpc>
                          <a:spcPct val="100000"/>
                        </a:lnSpc>
                        <a:spcBef>
                          <a:spcPts val="0"/>
                        </a:spcBef>
                        <a:spcAft>
                          <a:spcPts val="0"/>
                        </a:spcAft>
                        <a:buClrTx/>
                        <a:buSzTx/>
                        <a:buFontTx/>
                        <a:buNone/>
                        <a:tabLst/>
                        <a:defRPr/>
                      </a:pPr>
                      <a:r>
                        <a:rPr lang="en-US" sz="2800" dirty="0"/>
                        <a:t>N=91 PDs</a:t>
                      </a:r>
                    </a:p>
                  </a:txBody>
                  <a:tcPr/>
                </a:tc>
                <a:tc hMerge="1">
                  <a:txBody>
                    <a:bodyPr/>
                    <a:lstStyle/>
                    <a:p>
                      <a:endParaRPr lang="en-US" dirty="0"/>
                    </a:p>
                  </a:txBody>
                  <a:tcPr/>
                </a:tc>
                <a:extLst>
                  <a:ext uri="{0D108BD9-81ED-4DB2-BD59-A6C34878D82A}">
                    <a16:rowId xmlns:a16="http://schemas.microsoft.com/office/drawing/2014/main" val="2597366155"/>
                  </a:ext>
                </a:extLst>
              </a:tr>
              <a:tr h="370840">
                <a:tc>
                  <a:txBody>
                    <a:bodyPr/>
                    <a:lstStyle/>
                    <a:p>
                      <a:endParaRPr lang="en-US" sz="2800" b="1" dirty="0"/>
                    </a:p>
                    <a:p>
                      <a:r>
                        <a:rPr lang="en-US" sz="2800" b="1" dirty="0"/>
                        <a:t>Characteristic</a:t>
                      </a:r>
                    </a:p>
                  </a:txBody>
                  <a:tcPr>
                    <a:solidFill>
                      <a:schemeClr val="bg1">
                        <a:lumMod val="75000"/>
                      </a:schemeClr>
                    </a:solidFill>
                  </a:tcPr>
                </a:tc>
                <a:tc>
                  <a:txBody>
                    <a:bodyPr/>
                    <a:lstStyle/>
                    <a:p>
                      <a:r>
                        <a:rPr lang="en-US" sz="2800" b="1" dirty="0"/>
                        <a:t>Reviewer Comparison</a:t>
                      </a:r>
                    </a:p>
                  </a:txBody>
                  <a:tcPr>
                    <a:solidFill>
                      <a:schemeClr val="bg1">
                        <a:lumMod val="75000"/>
                      </a:schemeClr>
                    </a:solidFill>
                  </a:tcPr>
                </a:tc>
                <a:tc>
                  <a:txBody>
                    <a:bodyPr/>
                    <a:lstStyle/>
                    <a:p>
                      <a:pPr algn="r"/>
                      <a:endParaRPr lang="en-US" sz="2800" b="1" baseline="0" dirty="0"/>
                    </a:p>
                    <a:p>
                      <a:pPr algn="r"/>
                      <a:r>
                        <a:rPr lang="en-US" sz="2800" b="1" baseline="0" dirty="0"/>
                        <a:t>Kappa</a:t>
                      </a:r>
                      <a:endParaRPr lang="en-US" sz="2800" b="1" dirty="0"/>
                    </a:p>
                  </a:txBody>
                  <a:tcPr>
                    <a:solidFill>
                      <a:schemeClr val="bg1">
                        <a:lumMod val="75000"/>
                      </a:schemeClr>
                    </a:solidFill>
                  </a:tcPr>
                </a:tc>
                <a:tc>
                  <a:txBody>
                    <a:bodyPr/>
                    <a:lstStyle/>
                    <a:p>
                      <a:pPr algn="r"/>
                      <a:r>
                        <a:rPr lang="en-US" sz="2800" b="1" dirty="0"/>
                        <a:t>% </a:t>
                      </a:r>
                    </a:p>
                    <a:p>
                      <a:pPr algn="r"/>
                      <a:r>
                        <a:rPr lang="en-US" sz="2800" b="1" dirty="0"/>
                        <a:t>Agree-</a:t>
                      </a:r>
                      <a:r>
                        <a:rPr lang="en-US" sz="2800" b="1" dirty="0" err="1"/>
                        <a:t>ment</a:t>
                      </a:r>
                      <a:endParaRPr lang="en-US" sz="2800" b="1" dirty="0"/>
                    </a:p>
                  </a:txBody>
                  <a:tcPr>
                    <a:solidFill>
                      <a:schemeClr val="bg1">
                        <a:lumMod val="75000"/>
                      </a:schemeClr>
                    </a:solidFill>
                  </a:tcPr>
                </a:tc>
                <a:tc>
                  <a:txBody>
                    <a:bodyPr/>
                    <a:lstStyle/>
                    <a:p>
                      <a:pPr algn="r"/>
                      <a:endParaRPr lang="en-US" sz="2800" b="1" baseline="0" dirty="0"/>
                    </a:p>
                    <a:p>
                      <a:pPr algn="r"/>
                      <a:r>
                        <a:rPr lang="en-US" sz="2800" b="1" baseline="0" dirty="0"/>
                        <a:t>Kappa</a:t>
                      </a:r>
                      <a:endParaRPr lang="en-US" sz="2800" b="1" dirty="0"/>
                    </a:p>
                  </a:txBody>
                  <a:tcPr>
                    <a:solidFill>
                      <a:schemeClr val="bg1">
                        <a:lumMod val="75000"/>
                      </a:schemeClr>
                    </a:solidFill>
                  </a:tcPr>
                </a:tc>
                <a:tc>
                  <a:txBody>
                    <a:bodyPr/>
                    <a:lstStyle/>
                    <a:p>
                      <a:pPr algn="r"/>
                      <a:r>
                        <a:rPr lang="en-US" sz="2800" b="1" dirty="0"/>
                        <a:t>% </a:t>
                      </a:r>
                    </a:p>
                    <a:p>
                      <a:pPr algn="r"/>
                      <a:r>
                        <a:rPr lang="en-US" sz="2800" b="1" dirty="0"/>
                        <a:t>Agree-</a:t>
                      </a:r>
                      <a:r>
                        <a:rPr lang="en-US" sz="2800" b="1" dirty="0" err="1"/>
                        <a:t>ment</a:t>
                      </a:r>
                      <a:endParaRPr lang="en-US" sz="2800" b="1" dirty="0"/>
                    </a:p>
                  </a:txBody>
                  <a:tcPr>
                    <a:solidFill>
                      <a:schemeClr val="bg1">
                        <a:lumMod val="75000"/>
                      </a:schemeClr>
                    </a:solidFill>
                  </a:tcPr>
                </a:tc>
                <a:extLst>
                  <a:ext uri="{0D108BD9-81ED-4DB2-BD59-A6C34878D82A}">
                    <a16:rowId xmlns:a16="http://schemas.microsoft.com/office/drawing/2014/main" val="1842062081"/>
                  </a:ext>
                </a:extLst>
              </a:tr>
              <a:tr h="370840">
                <a:tc rowSpan="3">
                  <a:txBody>
                    <a:bodyPr/>
                    <a:lstStyle/>
                    <a:p>
                      <a:r>
                        <a:rPr lang="en-US" sz="2800" b="0" dirty="0"/>
                        <a:t>Grade:</a:t>
                      </a:r>
                      <a:r>
                        <a:rPr lang="en-US" sz="2800" b="0" baseline="0" dirty="0"/>
                        <a:t> </a:t>
                      </a:r>
                      <a:r>
                        <a:rPr lang="en-US" sz="2800" b="0" dirty="0"/>
                        <a:t>1-5</a:t>
                      </a:r>
                    </a:p>
                  </a:txBody>
                  <a:tcPr/>
                </a:tc>
                <a:tc>
                  <a:txBody>
                    <a:bodyPr/>
                    <a:lstStyle/>
                    <a:p>
                      <a:pPr algn="ctr"/>
                      <a:r>
                        <a:rPr lang="en-US" sz="2800" b="0" dirty="0"/>
                        <a:t>R1</a:t>
                      </a:r>
                      <a:r>
                        <a:rPr lang="en-US" sz="2800" b="0" baseline="0" dirty="0"/>
                        <a:t> vs. R2</a:t>
                      </a:r>
                      <a:endParaRPr lang="en-US" sz="2800" b="0" dirty="0"/>
                    </a:p>
                  </a:txBody>
                  <a:tcPr/>
                </a:tc>
                <a:tc>
                  <a:txBody>
                    <a:bodyPr/>
                    <a:lstStyle/>
                    <a:p>
                      <a:pPr algn="r"/>
                      <a:r>
                        <a:rPr lang="en-US" sz="2800" b="0" dirty="0"/>
                        <a:t>0.14</a:t>
                      </a:r>
                    </a:p>
                  </a:txBody>
                  <a:tcPr/>
                </a:tc>
                <a:tc>
                  <a:txBody>
                    <a:bodyPr/>
                    <a:lstStyle/>
                    <a:p>
                      <a:pPr algn="r"/>
                      <a:r>
                        <a:rPr lang="en-US" sz="2800" b="0" dirty="0"/>
                        <a:t>50%</a:t>
                      </a:r>
                    </a:p>
                  </a:txBody>
                  <a:tcPr/>
                </a:tc>
                <a:tc>
                  <a:txBody>
                    <a:bodyPr/>
                    <a:lstStyle/>
                    <a:p>
                      <a:pPr algn="r"/>
                      <a:r>
                        <a:rPr lang="en-US" sz="2800" b="0" dirty="0"/>
                        <a:t>0.05</a:t>
                      </a:r>
                    </a:p>
                  </a:txBody>
                  <a:tcPr/>
                </a:tc>
                <a:tc>
                  <a:txBody>
                    <a:bodyPr/>
                    <a:lstStyle/>
                    <a:p>
                      <a:pPr algn="r"/>
                      <a:r>
                        <a:rPr lang="en-US" sz="2800" b="0" dirty="0"/>
                        <a:t>14%</a:t>
                      </a:r>
                    </a:p>
                  </a:txBody>
                  <a:tcPr/>
                </a:tc>
                <a:extLst>
                  <a:ext uri="{0D108BD9-81ED-4DB2-BD59-A6C34878D82A}">
                    <a16:rowId xmlns:a16="http://schemas.microsoft.com/office/drawing/2014/main" val="3890484435"/>
                  </a:ext>
                </a:extLst>
              </a:tr>
              <a:tr h="370840">
                <a:tc vMerge="1">
                  <a:txBody>
                    <a:bodyPr/>
                    <a:lstStyle/>
                    <a:p>
                      <a:endParaRPr lang="en-US" sz="2400" dirty="0"/>
                    </a:p>
                  </a:txBody>
                  <a:tcPr/>
                </a:tc>
                <a:tc>
                  <a:txBody>
                    <a:bodyPr/>
                    <a:lstStyle/>
                    <a:p>
                      <a:pPr algn="ctr"/>
                      <a:r>
                        <a:rPr lang="en-US" sz="2800" b="0" dirty="0"/>
                        <a:t>R1</a:t>
                      </a:r>
                      <a:r>
                        <a:rPr lang="en-US" sz="2800" b="0" baseline="0" dirty="0"/>
                        <a:t> vs. EDC</a:t>
                      </a:r>
                      <a:endParaRPr lang="en-US" sz="2800" b="0" dirty="0"/>
                    </a:p>
                  </a:txBody>
                  <a:tcPr/>
                </a:tc>
                <a:tc>
                  <a:txBody>
                    <a:bodyPr/>
                    <a:lstStyle/>
                    <a:p>
                      <a:pPr algn="r"/>
                      <a:r>
                        <a:rPr lang="en-US" sz="2800" b="0" dirty="0"/>
                        <a:t>0.29</a:t>
                      </a:r>
                    </a:p>
                  </a:txBody>
                  <a:tcPr/>
                </a:tc>
                <a:tc>
                  <a:txBody>
                    <a:bodyPr/>
                    <a:lstStyle/>
                    <a:p>
                      <a:pPr algn="r"/>
                      <a:r>
                        <a:rPr lang="en-US" sz="2800" b="0" dirty="0"/>
                        <a:t>67%</a:t>
                      </a:r>
                    </a:p>
                  </a:txBody>
                  <a:tcPr/>
                </a:tc>
                <a:tc>
                  <a:txBody>
                    <a:bodyPr/>
                    <a:lstStyle/>
                    <a:p>
                      <a:pPr algn="r"/>
                      <a:r>
                        <a:rPr lang="en-US" sz="2800" b="0" dirty="0"/>
                        <a:t>0.15</a:t>
                      </a:r>
                    </a:p>
                  </a:txBody>
                  <a:tcPr/>
                </a:tc>
                <a:tc>
                  <a:txBody>
                    <a:bodyPr/>
                    <a:lstStyle/>
                    <a:p>
                      <a:pPr algn="r"/>
                      <a:r>
                        <a:rPr lang="en-US" sz="2800" b="0" dirty="0"/>
                        <a:t>56%</a:t>
                      </a:r>
                    </a:p>
                  </a:txBody>
                  <a:tcPr/>
                </a:tc>
                <a:extLst>
                  <a:ext uri="{0D108BD9-81ED-4DB2-BD59-A6C34878D82A}">
                    <a16:rowId xmlns:a16="http://schemas.microsoft.com/office/drawing/2014/main" val="1799915552"/>
                  </a:ext>
                </a:extLst>
              </a:tr>
              <a:tr h="370840">
                <a:tc vMerge="1">
                  <a:txBody>
                    <a:bodyPr/>
                    <a:lstStyle/>
                    <a:p>
                      <a:pPr marL="0" marR="0" lvl="0" indent="0" algn="l" defTabSz="731502"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r>
                        <a:rPr lang="en-US" sz="2800" b="0" dirty="0"/>
                        <a:t>R2</a:t>
                      </a:r>
                      <a:r>
                        <a:rPr lang="en-US" sz="2800" b="0" baseline="0" dirty="0"/>
                        <a:t> vs. EDC</a:t>
                      </a:r>
                      <a:endParaRPr lang="en-US" sz="2800" b="0" dirty="0"/>
                    </a:p>
                  </a:txBody>
                  <a:tcPr/>
                </a:tc>
                <a:tc>
                  <a:txBody>
                    <a:bodyPr/>
                    <a:lstStyle/>
                    <a:p>
                      <a:pPr algn="r"/>
                      <a:r>
                        <a:rPr lang="en-US" sz="2800" b="0" dirty="0"/>
                        <a:t>-0.31</a:t>
                      </a:r>
                    </a:p>
                  </a:txBody>
                  <a:tcPr/>
                </a:tc>
                <a:tc>
                  <a:txBody>
                    <a:bodyPr/>
                    <a:lstStyle/>
                    <a:p>
                      <a:pPr algn="r"/>
                      <a:r>
                        <a:rPr lang="en-US" sz="2800" b="0" dirty="0"/>
                        <a:t>33%</a:t>
                      </a:r>
                    </a:p>
                  </a:txBody>
                  <a:tcPr/>
                </a:tc>
                <a:tc>
                  <a:txBody>
                    <a:bodyPr/>
                    <a:lstStyle/>
                    <a:p>
                      <a:pPr algn="r"/>
                      <a:r>
                        <a:rPr lang="en-US" sz="2800" b="0" dirty="0"/>
                        <a:t>-0.45</a:t>
                      </a:r>
                    </a:p>
                  </a:txBody>
                  <a:tcPr/>
                </a:tc>
                <a:tc>
                  <a:txBody>
                    <a:bodyPr/>
                    <a:lstStyle/>
                    <a:p>
                      <a:pPr algn="r"/>
                      <a:r>
                        <a:rPr lang="en-US" sz="2800" b="0" dirty="0"/>
                        <a:t>12%</a:t>
                      </a:r>
                    </a:p>
                  </a:txBody>
                  <a:tcPr/>
                </a:tc>
                <a:extLst>
                  <a:ext uri="{0D108BD9-81ED-4DB2-BD59-A6C34878D82A}">
                    <a16:rowId xmlns:a16="http://schemas.microsoft.com/office/drawing/2014/main" val="1172897801"/>
                  </a:ext>
                </a:extLst>
              </a:tr>
              <a:tr h="370840">
                <a:tc rowSpan="3">
                  <a:txBody>
                    <a:bodyPr/>
                    <a:lstStyle/>
                    <a:p>
                      <a:r>
                        <a:rPr lang="en-US" sz="2800" b="0" dirty="0"/>
                        <a:t>Grade Dichotomized:</a:t>
                      </a:r>
                      <a:r>
                        <a:rPr lang="en-US" sz="2800" b="0" baseline="0" dirty="0"/>
                        <a:t> 1-3 vs. 4-5</a:t>
                      </a:r>
                      <a:endParaRPr lang="en-US" sz="2800" b="0" dirty="0"/>
                    </a:p>
                  </a:txBody>
                  <a:tcPr/>
                </a:tc>
                <a:tc>
                  <a:txBody>
                    <a:bodyPr/>
                    <a:lstStyle/>
                    <a:p>
                      <a:pPr algn="ctr"/>
                      <a:r>
                        <a:rPr lang="en-US" sz="2800" b="0" dirty="0"/>
                        <a:t>R1</a:t>
                      </a:r>
                      <a:r>
                        <a:rPr lang="en-US" sz="2800" b="0" baseline="0" dirty="0"/>
                        <a:t> vs. R2</a:t>
                      </a:r>
                      <a:endParaRPr lang="en-US" sz="2800" b="0" dirty="0"/>
                    </a:p>
                  </a:txBody>
                  <a:tcPr/>
                </a:tc>
                <a:tc>
                  <a:txBody>
                    <a:bodyPr/>
                    <a:lstStyle/>
                    <a:p>
                      <a:pPr algn="r"/>
                      <a:r>
                        <a:rPr lang="en-US" sz="2800" b="0" dirty="0"/>
                        <a:t>0</a:t>
                      </a:r>
                    </a:p>
                  </a:txBody>
                  <a:tcPr/>
                </a:tc>
                <a:tc>
                  <a:txBody>
                    <a:bodyPr/>
                    <a:lstStyle/>
                    <a:p>
                      <a:pPr algn="r"/>
                      <a:r>
                        <a:rPr lang="en-US" sz="2800" b="0" dirty="0"/>
                        <a:t>83%</a:t>
                      </a:r>
                    </a:p>
                  </a:txBody>
                  <a:tcPr/>
                </a:tc>
                <a:tc>
                  <a:txBody>
                    <a:bodyPr/>
                    <a:lstStyle/>
                    <a:p>
                      <a:pPr algn="r"/>
                      <a:r>
                        <a:rPr lang="en-US" sz="2800" b="0" dirty="0"/>
                        <a:t>0</a:t>
                      </a:r>
                    </a:p>
                  </a:txBody>
                  <a:tcPr/>
                </a:tc>
                <a:tc>
                  <a:txBody>
                    <a:bodyPr/>
                    <a:lstStyle/>
                    <a:p>
                      <a:pPr algn="r"/>
                      <a:r>
                        <a:rPr lang="en-US" sz="2800" b="0" dirty="0"/>
                        <a:t>58%</a:t>
                      </a:r>
                    </a:p>
                  </a:txBody>
                  <a:tcPr/>
                </a:tc>
                <a:extLst>
                  <a:ext uri="{0D108BD9-81ED-4DB2-BD59-A6C34878D82A}">
                    <a16:rowId xmlns:a16="http://schemas.microsoft.com/office/drawing/2014/main" val="2926564599"/>
                  </a:ext>
                </a:extLst>
              </a:tr>
              <a:tr h="370840">
                <a:tc vMerge="1">
                  <a:txBody>
                    <a:bodyPr/>
                    <a:lstStyle/>
                    <a:p>
                      <a:endParaRPr lang="en-US" sz="2400" dirty="0"/>
                    </a:p>
                  </a:txBody>
                  <a:tcPr/>
                </a:tc>
                <a:tc>
                  <a:txBody>
                    <a:bodyPr/>
                    <a:lstStyle/>
                    <a:p>
                      <a:pPr algn="ctr"/>
                      <a:r>
                        <a:rPr lang="en-US" sz="2800" b="0" dirty="0"/>
                        <a:t>R1</a:t>
                      </a:r>
                      <a:r>
                        <a:rPr lang="en-US" sz="2800" b="0" baseline="0" dirty="0"/>
                        <a:t> vs. EDC</a:t>
                      </a:r>
                      <a:endParaRPr lang="en-US" sz="2800" b="0" dirty="0"/>
                    </a:p>
                  </a:txBody>
                  <a:tcPr/>
                </a:tc>
                <a:tc>
                  <a:txBody>
                    <a:bodyPr/>
                    <a:lstStyle/>
                    <a:p>
                      <a:pPr algn="r"/>
                      <a:r>
                        <a:rPr lang="en-US" sz="2800" b="0" dirty="0"/>
                        <a:t>0</a:t>
                      </a:r>
                    </a:p>
                  </a:txBody>
                  <a:tcPr/>
                </a:tc>
                <a:tc>
                  <a:txBody>
                    <a:bodyPr/>
                    <a:lstStyle/>
                    <a:p>
                      <a:pPr algn="r"/>
                      <a:r>
                        <a:rPr lang="en-US" sz="2800" b="0" dirty="0"/>
                        <a:t>83%</a:t>
                      </a:r>
                    </a:p>
                  </a:txBody>
                  <a:tcPr/>
                </a:tc>
                <a:tc>
                  <a:txBody>
                    <a:bodyPr/>
                    <a:lstStyle/>
                    <a:p>
                      <a:pPr algn="r"/>
                      <a:r>
                        <a:rPr lang="en-US" sz="2800" b="0" dirty="0"/>
                        <a:t>0</a:t>
                      </a:r>
                    </a:p>
                  </a:txBody>
                  <a:tcPr/>
                </a:tc>
                <a:tc>
                  <a:txBody>
                    <a:bodyPr/>
                    <a:lstStyle/>
                    <a:p>
                      <a:pPr algn="r"/>
                      <a:r>
                        <a:rPr lang="en-US" sz="2800" b="0" dirty="0"/>
                        <a:t>58%</a:t>
                      </a:r>
                    </a:p>
                  </a:txBody>
                  <a:tcPr/>
                </a:tc>
                <a:extLst>
                  <a:ext uri="{0D108BD9-81ED-4DB2-BD59-A6C34878D82A}">
                    <a16:rowId xmlns:a16="http://schemas.microsoft.com/office/drawing/2014/main" val="597536001"/>
                  </a:ext>
                </a:extLst>
              </a:tr>
              <a:tr h="370840">
                <a:tc vMerge="1">
                  <a:txBody>
                    <a:bodyPr/>
                    <a:lstStyle/>
                    <a:p>
                      <a:pPr marL="0" marR="0" lvl="0" indent="0" algn="l" defTabSz="731502"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r>
                        <a:rPr lang="en-US" sz="2800" b="0" dirty="0"/>
                        <a:t>R2</a:t>
                      </a:r>
                      <a:r>
                        <a:rPr lang="en-US" sz="2800" b="0" baseline="0" dirty="0"/>
                        <a:t> vs. EDC</a:t>
                      </a:r>
                      <a:endParaRPr lang="en-US" sz="2800" b="0" dirty="0"/>
                    </a:p>
                  </a:txBody>
                  <a:tcPr/>
                </a:tc>
                <a:tc>
                  <a:txBody>
                    <a:bodyPr/>
                    <a:lstStyle/>
                    <a:p>
                      <a:pPr algn="r"/>
                      <a:r>
                        <a:rPr lang="en-US" sz="2800" b="0" baseline="0" dirty="0" err="1"/>
                        <a:t>n.e.</a:t>
                      </a:r>
                      <a:endParaRPr lang="en-US" sz="2800" b="0" dirty="0"/>
                    </a:p>
                  </a:txBody>
                  <a:tcPr/>
                </a:tc>
                <a:tc>
                  <a:txBody>
                    <a:bodyPr/>
                    <a:lstStyle/>
                    <a:p>
                      <a:pPr algn="r"/>
                      <a:r>
                        <a:rPr lang="en-US" sz="2800" b="0" dirty="0"/>
                        <a:t>100%</a:t>
                      </a:r>
                    </a:p>
                  </a:txBody>
                  <a:tcPr/>
                </a:tc>
                <a:tc>
                  <a:txBody>
                    <a:bodyPr/>
                    <a:lstStyle/>
                    <a:p>
                      <a:pPr algn="r"/>
                      <a:r>
                        <a:rPr lang="en-US" sz="2800" b="0" dirty="0" err="1"/>
                        <a:t>n.e.</a:t>
                      </a:r>
                      <a:endParaRPr lang="en-US" sz="2800" b="0" dirty="0"/>
                    </a:p>
                  </a:txBody>
                  <a:tcPr/>
                </a:tc>
                <a:tc>
                  <a:txBody>
                    <a:bodyPr/>
                    <a:lstStyle/>
                    <a:p>
                      <a:pPr algn="r"/>
                      <a:r>
                        <a:rPr lang="en-US" sz="2800" b="0" dirty="0"/>
                        <a:t>100%</a:t>
                      </a:r>
                    </a:p>
                  </a:txBody>
                  <a:tcPr/>
                </a:tc>
                <a:extLst>
                  <a:ext uri="{0D108BD9-81ED-4DB2-BD59-A6C34878D82A}">
                    <a16:rowId xmlns:a16="http://schemas.microsoft.com/office/drawing/2014/main" val="82659090"/>
                  </a:ext>
                </a:extLst>
              </a:tr>
            </a:tbl>
          </a:graphicData>
        </a:graphic>
      </p:graphicFrame>
      <p:sp>
        <p:nvSpPr>
          <p:cNvPr id="10" name="TextBox 9"/>
          <p:cNvSpPr txBox="1"/>
          <p:nvPr/>
        </p:nvSpPr>
        <p:spPr>
          <a:xfrm>
            <a:off x="394447" y="6948779"/>
            <a:ext cx="9683291" cy="646331"/>
          </a:xfrm>
          <a:prstGeom prst="rect">
            <a:avLst/>
          </a:prstGeom>
          <a:noFill/>
        </p:spPr>
        <p:txBody>
          <a:bodyPr wrap="square" rtlCol="0">
            <a:spAutoFit/>
          </a:bodyPr>
          <a:lstStyle/>
          <a:p>
            <a:r>
              <a:rPr lang="en-US" sz="3600" dirty="0"/>
              <a:t>Generally poor chance-corrected agreement</a:t>
            </a:r>
          </a:p>
        </p:txBody>
      </p:sp>
      <p:sp>
        <p:nvSpPr>
          <p:cNvPr id="13" name="TextBox 12"/>
          <p:cNvSpPr txBox="1"/>
          <p:nvPr/>
        </p:nvSpPr>
        <p:spPr>
          <a:xfrm>
            <a:off x="400380" y="6315814"/>
            <a:ext cx="9683291" cy="523220"/>
          </a:xfrm>
          <a:prstGeom prst="rect">
            <a:avLst/>
          </a:prstGeom>
          <a:noFill/>
        </p:spPr>
        <p:txBody>
          <a:bodyPr wrap="square" rtlCol="0">
            <a:spAutoFit/>
          </a:bodyPr>
          <a:lstStyle/>
          <a:p>
            <a:r>
              <a:rPr lang="en-US" sz="2800" dirty="0" err="1"/>
              <a:t>n.e.</a:t>
            </a:r>
            <a:r>
              <a:rPr lang="en-US" sz="2800" dirty="0"/>
              <a:t> = not estimable</a:t>
            </a:r>
          </a:p>
        </p:txBody>
      </p:sp>
      <p:grpSp>
        <p:nvGrpSpPr>
          <p:cNvPr id="8" name="Group 7">
            <a:extLst>
              <a:ext uri="{FF2B5EF4-FFF2-40B4-BE49-F238E27FC236}">
                <a16:creationId xmlns:a16="http://schemas.microsoft.com/office/drawing/2014/main" id="{ED0D379B-481A-4589-9873-CB95541E5172}"/>
              </a:ext>
            </a:extLst>
          </p:cNvPr>
          <p:cNvGrpSpPr/>
          <p:nvPr/>
        </p:nvGrpSpPr>
        <p:grpSpPr>
          <a:xfrm>
            <a:off x="6415789" y="3218887"/>
            <a:ext cx="4347297" cy="3120730"/>
            <a:chOff x="6415789" y="3462727"/>
            <a:chExt cx="4347297" cy="3120730"/>
          </a:xfrm>
        </p:grpSpPr>
        <p:sp>
          <p:nvSpPr>
            <p:cNvPr id="3" name="Rectangle 2">
              <a:extLst>
                <a:ext uri="{FF2B5EF4-FFF2-40B4-BE49-F238E27FC236}">
                  <a16:creationId xmlns:a16="http://schemas.microsoft.com/office/drawing/2014/main" id="{029AAA7A-9789-42C7-83C9-929B54727272}"/>
                </a:ext>
              </a:extLst>
            </p:cNvPr>
            <p:cNvSpPr/>
            <p:nvPr/>
          </p:nvSpPr>
          <p:spPr>
            <a:xfrm>
              <a:off x="6415789" y="3462728"/>
              <a:ext cx="1169233" cy="3120729"/>
            </a:xfrm>
            <a:prstGeom prst="rect">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D33D49-98C4-4BFB-89CE-D845E3F1EB90}"/>
                </a:ext>
              </a:extLst>
            </p:cNvPr>
            <p:cNvSpPr/>
            <p:nvPr/>
          </p:nvSpPr>
          <p:spPr>
            <a:xfrm>
              <a:off x="9593853" y="3462727"/>
              <a:ext cx="1169233" cy="3120729"/>
            </a:xfrm>
            <a:prstGeom prst="rect">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3A094F9-A419-43FA-BBA6-868997C1D708}"/>
              </a:ext>
            </a:extLst>
          </p:cNvPr>
          <p:cNvGrpSpPr/>
          <p:nvPr/>
        </p:nvGrpSpPr>
        <p:grpSpPr>
          <a:xfrm>
            <a:off x="4886717" y="3240596"/>
            <a:ext cx="4103922" cy="3120730"/>
            <a:chOff x="6475750" y="3462727"/>
            <a:chExt cx="4103922" cy="3120730"/>
          </a:xfrm>
        </p:grpSpPr>
        <p:sp>
          <p:nvSpPr>
            <p:cNvPr id="15" name="Rectangle 14">
              <a:extLst>
                <a:ext uri="{FF2B5EF4-FFF2-40B4-BE49-F238E27FC236}">
                  <a16:creationId xmlns:a16="http://schemas.microsoft.com/office/drawing/2014/main" id="{15595D9D-7D22-4330-A32F-3D26A229C1EC}"/>
                </a:ext>
              </a:extLst>
            </p:cNvPr>
            <p:cNvSpPr/>
            <p:nvPr/>
          </p:nvSpPr>
          <p:spPr>
            <a:xfrm>
              <a:off x="6475750" y="3462728"/>
              <a:ext cx="985818" cy="3120729"/>
            </a:xfrm>
            <a:prstGeom prst="rect">
              <a:avLst/>
            </a:prstGeom>
            <a:noFill/>
            <a:ln w="28575">
              <a:solidFill>
                <a:srgbClr val="1AA5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72F7F9-7ECB-4B0E-813B-DB439AB64195}"/>
                </a:ext>
              </a:extLst>
            </p:cNvPr>
            <p:cNvSpPr/>
            <p:nvPr/>
          </p:nvSpPr>
          <p:spPr>
            <a:xfrm>
              <a:off x="9593854" y="3462727"/>
              <a:ext cx="985818" cy="3120729"/>
            </a:xfrm>
            <a:prstGeom prst="rect">
              <a:avLst/>
            </a:prstGeom>
            <a:noFill/>
            <a:ln w="28575">
              <a:solidFill>
                <a:srgbClr val="1AA5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72FC9A18-FED7-41FC-97E1-234590973AFB}"/>
              </a:ext>
            </a:extLst>
          </p:cNvPr>
          <p:cNvSpPr/>
          <p:nvPr/>
        </p:nvSpPr>
        <p:spPr>
          <a:xfrm>
            <a:off x="6415863" y="4792855"/>
            <a:ext cx="1169233" cy="1546762"/>
          </a:xfrm>
          <a:prstGeom prst="rect">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11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57322"/>
            <a:ext cx="9966962" cy="659444"/>
          </a:xfrm>
        </p:spPr>
        <p:txBody>
          <a:bodyPr/>
          <a:lstStyle/>
          <a:p>
            <a:r>
              <a:rPr lang="en-US" sz="4000" dirty="0"/>
              <a:t>Estimated Agreement in criteria</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graphicFrame>
        <p:nvGraphicFramePr>
          <p:cNvPr id="9" name="Content Placeholder 7"/>
          <p:cNvGraphicFramePr>
            <a:graphicFrameLocks/>
          </p:cNvGraphicFramePr>
          <p:nvPr>
            <p:extLst>
              <p:ext uri="{D42A27DB-BD31-4B8C-83A1-F6EECF244321}">
                <p14:modId xmlns:p14="http://schemas.microsoft.com/office/powerpoint/2010/main" val="2273880284"/>
              </p:ext>
            </p:extLst>
          </p:nvPr>
        </p:nvGraphicFramePr>
        <p:xfrm>
          <a:off x="548296" y="1318340"/>
          <a:ext cx="9967305" cy="5772912"/>
        </p:xfrm>
        <a:graphic>
          <a:graphicData uri="http://schemas.openxmlformats.org/drawingml/2006/table">
            <a:tbl>
              <a:tblPr firstRow="1" bandRow="1">
                <a:tableStyleId>{5C22544A-7EE6-4342-B048-85BDC9FD1C3A}</a:tableStyleId>
              </a:tblPr>
              <a:tblGrid>
                <a:gridCol w="2260151">
                  <a:extLst>
                    <a:ext uri="{9D8B030D-6E8A-4147-A177-3AD203B41FA5}">
                      <a16:colId xmlns:a16="http://schemas.microsoft.com/office/drawing/2014/main" val="2990674005"/>
                    </a:ext>
                  </a:extLst>
                </a:gridCol>
                <a:gridCol w="2001314">
                  <a:extLst>
                    <a:ext uri="{9D8B030D-6E8A-4147-A177-3AD203B41FA5}">
                      <a16:colId xmlns:a16="http://schemas.microsoft.com/office/drawing/2014/main" val="3251768890"/>
                    </a:ext>
                  </a:extLst>
                </a:gridCol>
                <a:gridCol w="1246973">
                  <a:extLst>
                    <a:ext uri="{9D8B030D-6E8A-4147-A177-3AD203B41FA5}">
                      <a16:colId xmlns:a16="http://schemas.microsoft.com/office/drawing/2014/main" val="1140576935"/>
                    </a:ext>
                  </a:extLst>
                </a:gridCol>
                <a:gridCol w="1554867">
                  <a:extLst>
                    <a:ext uri="{9D8B030D-6E8A-4147-A177-3AD203B41FA5}">
                      <a16:colId xmlns:a16="http://schemas.microsoft.com/office/drawing/2014/main" val="1533592168"/>
                    </a:ext>
                  </a:extLst>
                </a:gridCol>
                <a:gridCol w="1246973">
                  <a:extLst>
                    <a:ext uri="{9D8B030D-6E8A-4147-A177-3AD203B41FA5}">
                      <a16:colId xmlns:a16="http://schemas.microsoft.com/office/drawing/2014/main" val="3780370567"/>
                    </a:ext>
                  </a:extLst>
                </a:gridCol>
                <a:gridCol w="1657027">
                  <a:extLst>
                    <a:ext uri="{9D8B030D-6E8A-4147-A177-3AD203B41FA5}">
                      <a16:colId xmlns:a16="http://schemas.microsoft.com/office/drawing/2014/main" val="2171554857"/>
                    </a:ext>
                  </a:extLst>
                </a:gridCol>
              </a:tblGrid>
              <a:tr h="370840">
                <a:tc>
                  <a:txBody>
                    <a:bodyPr/>
                    <a:lstStyle/>
                    <a:p>
                      <a:endParaRPr lang="en-US" dirty="0"/>
                    </a:p>
                  </a:txBody>
                  <a:tcPr/>
                </a:tc>
                <a:tc>
                  <a:txBody>
                    <a:bodyPr/>
                    <a:lstStyle/>
                    <a:p>
                      <a:endParaRPr lang="en-US" dirty="0"/>
                    </a:p>
                  </a:txBody>
                  <a:tcPr/>
                </a:tc>
                <a:tc gridSpan="2">
                  <a:txBody>
                    <a:bodyPr/>
                    <a:lstStyle/>
                    <a:p>
                      <a:pPr marL="0" marR="0" lvl="0" indent="0" algn="ctr" defTabSz="731502" rtl="0" eaLnBrk="1" fontAlgn="auto" latinLnBrk="0" hangingPunct="1">
                        <a:lnSpc>
                          <a:spcPct val="100000"/>
                        </a:lnSpc>
                        <a:spcBef>
                          <a:spcPts val="0"/>
                        </a:spcBef>
                        <a:spcAft>
                          <a:spcPts val="0"/>
                        </a:spcAft>
                        <a:buClrTx/>
                        <a:buSzTx/>
                        <a:buFontTx/>
                        <a:buNone/>
                        <a:tabLst/>
                        <a:defRPr/>
                      </a:pPr>
                      <a:r>
                        <a:rPr lang="en-US" dirty="0"/>
                        <a:t>N=6</a:t>
                      </a:r>
                      <a:r>
                        <a:rPr lang="en-US" baseline="0" dirty="0"/>
                        <a:t> Types</a:t>
                      </a:r>
                      <a:endParaRPr lang="en-US" dirty="0"/>
                    </a:p>
                  </a:txBody>
                  <a:tcPr/>
                </a:tc>
                <a:tc hMerge="1">
                  <a:txBody>
                    <a:bodyPr/>
                    <a:lstStyle/>
                    <a:p>
                      <a:endParaRPr lang="en-US" dirty="0"/>
                    </a:p>
                  </a:txBody>
                  <a:tcPr/>
                </a:tc>
                <a:tc gridSpan="2">
                  <a:txBody>
                    <a:bodyPr/>
                    <a:lstStyle/>
                    <a:p>
                      <a:pPr marL="0" marR="0" lvl="0" indent="0" algn="ctr" defTabSz="731502" rtl="0" eaLnBrk="1" fontAlgn="auto" latinLnBrk="0" hangingPunct="1">
                        <a:lnSpc>
                          <a:spcPct val="100000"/>
                        </a:lnSpc>
                        <a:spcBef>
                          <a:spcPts val="0"/>
                        </a:spcBef>
                        <a:spcAft>
                          <a:spcPts val="0"/>
                        </a:spcAft>
                        <a:buClrTx/>
                        <a:buSzTx/>
                        <a:buFontTx/>
                        <a:buNone/>
                        <a:tabLst/>
                        <a:defRPr/>
                      </a:pPr>
                      <a:r>
                        <a:rPr lang="en-US" dirty="0"/>
                        <a:t>N=91 PDs</a:t>
                      </a:r>
                    </a:p>
                  </a:txBody>
                  <a:tcPr/>
                </a:tc>
                <a:tc hMerge="1">
                  <a:txBody>
                    <a:bodyPr/>
                    <a:lstStyle/>
                    <a:p>
                      <a:endParaRPr lang="en-US" dirty="0"/>
                    </a:p>
                  </a:txBody>
                  <a:tcPr/>
                </a:tc>
                <a:extLst>
                  <a:ext uri="{0D108BD9-81ED-4DB2-BD59-A6C34878D82A}">
                    <a16:rowId xmlns:a16="http://schemas.microsoft.com/office/drawing/2014/main" val="2597366155"/>
                  </a:ext>
                </a:extLst>
              </a:tr>
              <a:tr h="370840">
                <a:tc>
                  <a:txBody>
                    <a:bodyPr/>
                    <a:lstStyle/>
                    <a:p>
                      <a:endParaRPr lang="en-US" sz="2800" b="1" dirty="0"/>
                    </a:p>
                    <a:p>
                      <a:r>
                        <a:rPr lang="en-US" sz="2800" b="1" dirty="0"/>
                        <a:t>Characteristic</a:t>
                      </a:r>
                    </a:p>
                  </a:txBody>
                  <a:tcPr>
                    <a:solidFill>
                      <a:schemeClr val="bg1">
                        <a:lumMod val="75000"/>
                      </a:schemeClr>
                    </a:solidFill>
                  </a:tcPr>
                </a:tc>
                <a:tc>
                  <a:txBody>
                    <a:bodyPr/>
                    <a:lstStyle/>
                    <a:p>
                      <a:r>
                        <a:rPr lang="en-US" sz="2800" b="1" dirty="0"/>
                        <a:t>Reviewer Comparison</a:t>
                      </a:r>
                    </a:p>
                  </a:txBody>
                  <a:tcPr>
                    <a:solidFill>
                      <a:schemeClr val="bg1">
                        <a:lumMod val="75000"/>
                      </a:schemeClr>
                    </a:solidFill>
                  </a:tcPr>
                </a:tc>
                <a:tc>
                  <a:txBody>
                    <a:bodyPr/>
                    <a:lstStyle/>
                    <a:p>
                      <a:pPr algn="r"/>
                      <a:endParaRPr lang="en-US" sz="2800" b="1" baseline="0" dirty="0"/>
                    </a:p>
                    <a:p>
                      <a:pPr algn="r"/>
                      <a:r>
                        <a:rPr lang="en-US" sz="2800" b="1" baseline="0" dirty="0"/>
                        <a:t>Kappa</a:t>
                      </a:r>
                      <a:endParaRPr lang="en-US" sz="2800" b="1" dirty="0"/>
                    </a:p>
                  </a:txBody>
                  <a:tcPr>
                    <a:solidFill>
                      <a:schemeClr val="bg1">
                        <a:lumMod val="75000"/>
                      </a:schemeClr>
                    </a:solidFill>
                  </a:tcPr>
                </a:tc>
                <a:tc>
                  <a:txBody>
                    <a:bodyPr/>
                    <a:lstStyle/>
                    <a:p>
                      <a:pPr algn="r"/>
                      <a:r>
                        <a:rPr lang="en-US" sz="2800" b="1" dirty="0"/>
                        <a:t>% Agree-</a:t>
                      </a:r>
                      <a:r>
                        <a:rPr lang="en-US" sz="2800" b="1" dirty="0" err="1"/>
                        <a:t>ment</a:t>
                      </a:r>
                      <a:endParaRPr lang="en-US" sz="2800" b="1" dirty="0"/>
                    </a:p>
                  </a:txBody>
                  <a:tcPr>
                    <a:solidFill>
                      <a:schemeClr val="bg1">
                        <a:lumMod val="75000"/>
                      </a:schemeClr>
                    </a:solidFill>
                  </a:tcPr>
                </a:tc>
                <a:tc>
                  <a:txBody>
                    <a:bodyPr/>
                    <a:lstStyle/>
                    <a:p>
                      <a:pPr algn="r"/>
                      <a:endParaRPr lang="en-US" sz="2800" b="1" baseline="0" dirty="0"/>
                    </a:p>
                    <a:p>
                      <a:pPr algn="r"/>
                      <a:r>
                        <a:rPr lang="en-US" sz="2800" b="1" baseline="0" dirty="0"/>
                        <a:t>Kappa</a:t>
                      </a:r>
                      <a:endParaRPr lang="en-US" sz="2800" b="1" dirty="0"/>
                    </a:p>
                  </a:txBody>
                  <a:tcPr>
                    <a:solidFill>
                      <a:schemeClr val="bg1">
                        <a:lumMod val="75000"/>
                      </a:schemeClr>
                    </a:solidFill>
                  </a:tcPr>
                </a:tc>
                <a:tc>
                  <a:txBody>
                    <a:bodyPr/>
                    <a:lstStyle/>
                    <a:p>
                      <a:pPr algn="r"/>
                      <a:r>
                        <a:rPr lang="en-US" sz="2800" b="1" dirty="0"/>
                        <a:t>% Agree-</a:t>
                      </a:r>
                      <a:r>
                        <a:rPr lang="en-US" sz="2800" b="1" dirty="0" err="1"/>
                        <a:t>ment</a:t>
                      </a:r>
                      <a:endParaRPr lang="en-US" sz="2800" b="1" dirty="0"/>
                    </a:p>
                  </a:txBody>
                  <a:tcPr>
                    <a:solidFill>
                      <a:schemeClr val="bg1">
                        <a:lumMod val="75000"/>
                      </a:schemeClr>
                    </a:solidFill>
                  </a:tcPr>
                </a:tc>
                <a:extLst>
                  <a:ext uri="{0D108BD9-81ED-4DB2-BD59-A6C34878D82A}">
                    <a16:rowId xmlns:a16="http://schemas.microsoft.com/office/drawing/2014/main" val="1842062081"/>
                  </a:ext>
                </a:extLst>
              </a:tr>
              <a:tr h="370840">
                <a:tc rowSpan="3">
                  <a:txBody>
                    <a:bodyPr/>
                    <a:lstStyle/>
                    <a:p>
                      <a:r>
                        <a:rPr lang="en-US" sz="2800" b="0" baseline="0" dirty="0"/>
                        <a:t>Significant impact on participants/ study results</a:t>
                      </a:r>
                      <a:endParaRPr lang="en-US" sz="2800" b="0" dirty="0"/>
                    </a:p>
                  </a:txBody>
                  <a:tcPr/>
                </a:tc>
                <a:tc>
                  <a:txBody>
                    <a:bodyPr/>
                    <a:lstStyle/>
                    <a:p>
                      <a:pPr algn="ctr"/>
                      <a:r>
                        <a:rPr lang="en-US" sz="2800" b="0" dirty="0"/>
                        <a:t>R1</a:t>
                      </a:r>
                      <a:r>
                        <a:rPr lang="en-US" sz="2800" b="0" baseline="0" dirty="0"/>
                        <a:t> vs. R2</a:t>
                      </a:r>
                      <a:endParaRPr lang="en-US" sz="2800" b="0" dirty="0"/>
                    </a:p>
                  </a:txBody>
                  <a:tcPr/>
                </a:tc>
                <a:tc>
                  <a:txBody>
                    <a:bodyPr/>
                    <a:lstStyle/>
                    <a:p>
                      <a:pPr algn="r"/>
                      <a:r>
                        <a:rPr lang="en-US" sz="2800" b="0" dirty="0"/>
                        <a:t>0</a:t>
                      </a:r>
                    </a:p>
                  </a:txBody>
                  <a:tcPr/>
                </a:tc>
                <a:tc>
                  <a:txBody>
                    <a:bodyPr/>
                    <a:lstStyle/>
                    <a:p>
                      <a:pPr algn="r"/>
                      <a:r>
                        <a:rPr lang="en-US" sz="2800" b="0" dirty="0"/>
                        <a:t>83%</a:t>
                      </a:r>
                    </a:p>
                  </a:txBody>
                  <a:tcPr/>
                </a:tc>
                <a:tc>
                  <a:txBody>
                    <a:bodyPr/>
                    <a:lstStyle/>
                    <a:p>
                      <a:pPr algn="r"/>
                      <a:r>
                        <a:rPr lang="en-US" sz="2800" b="0" dirty="0"/>
                        <a:t>0</a:t>
                      </a:r>
                    </a:p>
                  </a:txBody>
                  <a:tcPr/>
                </a:tc>
                <a:tc>
                  <a:txBody>
                    <a:bodyPr/>
                    <a:lstStyle/>
                    <a:p>
                      <a:pPr algn="r"/>
                      <a:r>
                        <a:rPr lang="en-US" sz="2800" b="0" dirty="0"/>
                        <a:t>58%</a:t>
                      </a:r>
                    </a:p>
                  </a:txBody>
                  <a:tcPr/>
                </a:tc>
                <a:extLst>
                  <a:ext uri="{0D108BD9-81ED-4DB2-BD59-A6C34878D82A}">
                    <a16:rowId xmlns:a16="http://schemas.microsoft.com/office/drawing/2014/main" val="3890484435"/>
                  </a:ext>
                </a:extLst>
              </a:tr>
              <a:tr h="370840">
                <a:tc vMerge="1">
                  <a:txBody>
                    <a:bodyPr/>
                    <a:lstStyle/>
                    <a:p>
                      <a:endParaRPr lang="en-US" sz="2400" dirty="0"/>
                    </a:p>
                  </a:txBody>
                  <a:tcPr/>
                </a:tc>
                <a:tc>
                  <a:txBody>
                    <a:bodyPr/>
                    <a:lstStyle/>
                    <a:p>
                      <a:pPr algn="ctr"/>
                      <a:r>
                        <a:rPr lang="en-US" sz="2800" b="0" dirty="0"/>
                        <a:t>R1</a:t>
                      </a:r>
                      <a:r>
                        <a:rPr lang="en-US" sz="2800" b="0" baseline="0" dirty="0"/>
                        <a:t> vs. R3</a:t>
                      </a:r>
                      <a:endParaRPr lang="en-US" sz="2800" b="0" dirty="0"/>
                    </a:p>
                  </a:txBody>
                  <a:tcPr/>
                </a:tc>
                <a:tc>
                  <a:txBody>
                    <a:bodyPr/>
                    <a:lstStyle/>
                    <a:p>
                      <a:pPr algn="r"/>
                      <a:r>
                        <a:rPr lang="en-US" sz="2800" b="0" dirty="0"/>
                        <a:t>0</a:t>
                      </a:r>
                    </a:p>
                  </a:txBody>
                  <a:tcPr/>
                </a:tc>
                <a:tc>
                  <a:txBody>
                    <a:bodyPr/>
                    <a:lstStyle/>
                    <a:p>
                      <a:pPr algn="r"/>
                      <a:r>
                        <a:rPr lang="en-US" sz="2800" b="0" dirty="0"/>
                        <a:t>83%</a:t>
                      </a:r>
                    </a:p>
                  </a:txBody>
                  <a:tcPr/>
                </a:tc>
                <a:tc>
                  <a:txBody>
                    <a:bodyPr/>
                    <a:lstStyle/>
                    <a:p>
                      <a:pPr algn="r"/>
                      <a:r>
                        <a:rPr lang="en-US" sz="2800" b="0" dirty="0"/>
                        <a:t>0</a:t>
                      </a:r>
                    </a:p>
                  </a:txBody>
                  <a:tcPr/>
                </a:tc>
                <a:tc>
                  <a:txBody>
                    <a:bodyPr/>
                    <a:lstStyle/>
                    <a:p>
                      <a:pPr algn="r"/>
                      <a:r>
                        <a:rPr lang="en-US" sz="2800" b="0" dirty="0"/>
                        <a:t>58%</a:t>
                      </a:r>
                    </a:p>
                  </a:txBody>
                  <a:tcPr/>
                </a:tc>
                <a:extLst>
                  <a:ext uri="{0D108BD9-81ED-4DB2-BD59-A6C34878D82A}">
                    <a16:rowId xmlns:a16="http://schemas.microsoft.com/office/drawing/2014/main" val="1799915552"/>
                  </a:ext>
                </a:extLst>
              </a:tr>
              <a:tr h="370840">
                <a:tc vMerge="1">
                  <a:txBody>
                    <a:bodyPr/>
                    <a:lstStyle/>
                    <a:p>
                      <a:pPr marL="0" marR="0" lvl="0" indent="0" algn="l" defTabSz="731502"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r>
                        <a:rPr lang="en-US" sz="2800" b="0" dirty="0"/>
                        <a:t>R2</a:t>
                      </a:r>
                      <a:r>
                        <a:rPr lang="en-US" sz="2800" b="0" baseline="0" dirty="0"/>
                        <a:t> vs. R3</a:t>
                      </a:r>
                      <a:endParaRPr lang="en-US" sz="2800" b="0" dirty="0"/>
                    </a:p>
                  </a:txBody>
                  <a:tcPr/>
                </a:tc>
                <a:tc>
                  <a:txBody>
                    <a:bodyPr/>
                    <a:lstStyle/>
                    <a:p>
                      <a:pPr algn="r"/>
                      <a:r>
                        <a:rPr lang="en-US" sz="2800" b="0" dirty="0" err="1"/>
                        <a:t>n.e.</a:t>
                      </a:r>
                      <a:endParaRPr lang="en-US" sz="2800" b="0" dirty="0"/>
                    </a:p>
                  </a:txBody>
                  <a:tcPr/>
                </a:tc>
                <a:tc>
                  <a:txBody>
                    <a:bodyPr/>
                    <a:lstStyle/>
                    <a:p>
                      <a:pPr algn="r"/>
                      <a:r>
                        <a:rPr lang="en-US" sz="2800" b="0" dirty="0"/>
                        <a:t>100%</a:t>
                      </a:r>
                    </a:p>
                  </a:txBody>
                  <a:tcPr/>
                </a:tc>
                <a:tc>
                  <a:txBody>
                    <a:bodyPr/>
                    <a:lstStyle/>
                    <a:p>
                      <a:pPr algn="r"/>
                      <a:r>
                        <a:rPr lang="en-US" sz="2800" b="0" dirty="0" err="1"/>
                        <a:t>n.e.</a:t>
                      </a:r>
                      <a:endParaRPr lang="en-US" sz="2800" b="0" dirty="0"/>
                    </a:p>
                  </a:txBody>
                  <a:tcPr/>
                </a:tc>
                <a:tc>
                  <a:txBody>
                    <a:bodyPr/>
                    <a:lstStyle/>
                    <a:p>
                      <a:pPr algn="r"/>
                      <a:r>
                        <a:rPr lang="en-US" sz="2800" b="0" dirty="0"/>
                        <a:t>100%</a:t>
                      </a:r>
                    </a:p>
                  </a:txBody>
                  <a:tcPr/>
                </a:tc>
                <a:extLst>
                  <a:ext uri="{0D108BD9-81ED-4DB2-BD59-A6C34878D82A}">
                    <a16:rowId xmlns:a16="http://schemas.microsoft.com/office/drawing/2014/main" val="1172897801"/>
                  </a:ext>
                </a:extLst>
              </a:tr>
              <a:tr h="370840">
                <a:tc>
                  <a:txBody>
                    <a:bodyPr/>
                    <a:lstStyle/>
                    <a:p>
                      <a:pPr marL="0" marR="0" lvl="0" indent="0" algn="l" defTabSz="731502" rtl="0" eaLnBrk="1" fontAlgn="auto" latinLnBrk="0" hangingPunct="1">
                        <a:lnSpc>
                          <a:spcPct val="100000"/>
                        </a:lnSpc>
                        <a:spcBef>
                          <a:spcPts val="0"/>
                        </a:spcBef>
                        <a:spcAft>
                          <a:spcPts val="0"/>
                        </a:spcAft>
                        <a:buClrTx/>
                        <a:buSzTx/>
                        <a:buFontTx/>
                        <a:buNone/>
                        <a:tabLst/>
                        <a:defRPr/>
                      </a:pPr>
                      <a:r>
                        <a:rPr lang="en-US" sz="2800" b="0" dirty="0"/>
                        <a:t>To eliminate</a:t>
                      </a:r>
                      <a:r>
                        <a:rPr lang="en-US" sz="2800" b="0" baseline="0" dirty="0"/>
                        <a:t> hazard</a:t>
                      </a:r>
                      <a:endParaRPr lang="en-US" sz="2800" b="0" dirty="0"/>
                    </a:p>
                  </a:txBody>
                  <a:tcPr/>
                </a:tc>
                <a:tc>
                  <a:txBody>
                    <a:bodyPr/>
                    <a:lstStyle/>
                    <a:p>
                      <a:pPr algn="ctr"/>
                      <a:r>
                        <a:rPr lang="en-US" sz="2800" b="0" i="1" dirty="0"/>
                        <a:t>Every</a:t>
                      </a:r>
                      <a:r>
                        <a:rPr lang="en-US" sz="2800" b="0" i="1" baseline="0" dirty="0"/>
                        <a:t> pair</a:t>
                      </a:r>
                      <a:endParaRPr lang="en-US" sz="2800" b="0" i="1" dirty="0"/>
                    </a:p>
                  </a:txBody>
                  <a:tcPr/>
                </a:tc>
                <a:tc>
                  <a:txBody>
                    <a:bodyPr/>
                    <a:lstStyle/>
                    <a:p>
                      <a:pPr algn="r"/>
                      <a:r>
                        <a:rPr lang="en-US" sz="2800" b="0" baseline="0" dirty="0" err="1"/>
                        <a:t>n.e.</a:t>
                      </a:r>
                      <a:endParaRPr lang="en-US" sz="2800" b="0" dirty="0"/>
                    </a:p>
                  </a:txBody>
                  <a:tcPr/>
                </a:tc>
                <a:tc>
                  <a:txBody>
                    <a:bodyPr/>
                    <a:lstStyle/>
                    <a:p>
                      <a:pPr algn="r"/>
                      <a:r>
                        <a:rPr lang="en-US" sz="2800" b="0" dirty="0"/>
                        <a:t>100%</a:t>
                      </a:r>
                    </a:p>
                  </a:txBody>
                  <a:tcPr/>
                </a:tc>
                <a:tc>
                  <a:txBody>
                    <a:bodyPr/>
                    <a:lstStyle/>
                    <a:p>
                      <a:pPr algn="r"/>
                      <a:r>
                        <a:rPr lang="en-US" sz="2800" b="0" dirty="0" err="1"/>
                        <a:t>n.e.</a:t>
                      </a:r>
                      <a:endParaRPr lang="en-US" sz="2800" b="0" dirty="0"/>
                    </a:p>
                  </a:txBody>
                  <a:tcPr/>
                </a:tc>
                <a:tc>
                  <a:txBody>
                    <a:bodyPr/>
                    <a:lstStyle/>
                    <a:p>
                      <a:pPr algn="r"/>
                      <a:r>
                        <a:rPr lang="en-US" sz="2800" b="0" dirty="0"/>
                        <a:t>100%</a:t>
                      </a:r>
                    </a:p>
                  </a:txBody>
                  <a:tcPr/>
                </a:tc>
                <a:extLst>
                  <a:ext uri="{0D108BD9-81ED-4DB2-BD59-A6C34878D82A}">
                    <a16:rowId xmlns:a16="http://schemas.microsoft.com/office/drawing/2014/main" val="1134546570"/>
                  </a:ext>
                </a:extLst>
              </a:tr>
              <a:tr h="370840">
                <a:tc rowSpan="3">
                  <a:txBody>
                    <a:bodyPr/>
                    <a:lstStyle/>
                    <a:p>
                      <a:pPr marL="0" marR="0" lvl="0" indent="0" algn="l" defTabSz="731502" rtl="0" eaLnBrk="1" fontAlgn="auto" latinLnBrk="0" hangingPunct="1">
                        <a:lnSpc>
                          <a:spcPct val="100000"/>
                        </a:lnSpc>
                        <a:spcBef>
                          <a:spcPts val="0"/>
                        </a:spcBef>
                        <a:spcAft>
                          <a:spcPts val="0"/>
                        </a:spcAft>
                        <a:buClrTx/>
                        <a:buSzTx/>
                        <a:buFontTx/>
                        <a:buNone/>
                        <a:tabLst/>
                        <a:defRPr/>
                      </a:pPr>
                      <a:r>
                        <a:rPr lang="en-US" sz="2800" b="0" dirty="0"/>
                        <a:t>Resulted</a:t>
                      </a:r>
                      <a:r>
                        <a:rPr lang="en-US" sz="2800" b="0" baseline="0" dirty="0"/>
                        <a:t> in unanticipated problem</a:t>
                      </a:r>
                      <a:endParaRPr lang="en-US" sz="2800" b="0" dirty="0"/>
                    </a:p>
                  </a:txBody>
                  <a:tcPr/>
                </a:tc>
                <a:tc>
                  <a:txBody>
                    <a:bodyPr/>
                    <a:lstStyle/>
                    <a:p>
                      <a:pPr algn="ctr"/>
                      <a:r>
                        <a:rPr lang="en-US" sz="2800" b="0" dirty="0"/>
                        <a:t>R1 vs. R2</a:t>
                      </a:r>
                    </a:p>
                  </a:txBody>
                  <a:tcPr/>
                </a:tc>
                <a:tc>
                  <a:txBody>
                    <a:bodyPr/>
                    <a:lstStyle/>
                    <a:p>
                      <a:pPr algn="r"/>
                      <a:r>
                        <a:rPr lang="en-US" sz="2800" b="0" dirty="0"/>
                        <a:t>0</a:t>
                      </a:r>
                    </a:p>
                  </a:txBody>
                  <a:tcPr/>
                </a:tc>
                <a:tc>
                  <a:txBody>
                    <a:bodyPr/>
                    <a:lstStyle/>
                    <a:p>
                      <a:pPr algn="r"/>
                      <a:r>
                        <a:rPr lang="en-US" sz="2800" b="0" dirty="0"/>
                        <a:t>83%</a:t>
                      </a:r>
                    </a:p>
                  </a:txBody>
                  <a:tcPr/>
                </a:tc>
                <a:tc>
                  <a:txBody>
                    <a:bodyPr/>
                    <a:lstStyle/>
                    <a:p>
                      <a:pPr algn="r"/>
                      <a:r>
                        <a:rPr lang="en-US" sz="2800" b="0" dirty="0"/>
                        <a:t>0</a:t>
                      </a:r>
                    </a:p>
                  </a:txBody>
                  <a:tcPr/>
                </a:tc>
                <a:tc>
                  <a:txBody>
                    <a:bodyPr/>
                    <a:lstStyle/>
                    <a:p>
                      <a:pPr algn="r"/>
                      <a:r>
                        <a:rPr lang="en-US" sz="2800" b="0" dirty="0"/>
                        <a:t>98%</a:t>
                      </a:r>
                    </a:p>
                  </a:txBody>
                  <a:tcPr/>
                </a:tc>
                <a:extLst>
                  <a:ext uri="{0D108BD9-81ED-4DB2-BD59-A6C34878D82A}">
                    <a16:rowId xmlns:a16="http://schemas.microsoft.com/office/drawing/2014/main" val="2926564599"/>
                  </a:ext>
                </a:extLst>
              </a:tr>
              <a:tr h="370840">
                <a:tc vMerge="1">
                  <a:txBody>
                    <a:bodyPr/>
                    <a:lstStyle/>
                    <a:p>
                      <a:endParaRPr lang="en-US" sz="2400" dirty="0"/>
                    </a:p>
                  </a:txBody>
                  <a:tcPr/>
                </a:tc>
                <a:tc>
                  <a:txBody>
                    <a:bodyPr/>
                    <a:lstStyle/>
                    <a:p>
                      <a:pPr algn="ctr"/>
                      <a:r>
                        <a:rPr lang="en-US" sz="2800" b="0" dirty="0"/>
                        <a:t>R1</a:t>
                      </a:r>
                      <a:r>
                        <a:rPr lang="en-US" sz="2800" b="0" baseline="0" dirty="0"/>
                        <a:t> vs. R3</a:t>
                      </a:r>
                      <a:endParaRPr lang="en-US" sz="2800" b="0" dirty="0"/>
                    </a:p>
                  </a:txBody>
                  <a:tcPr/>
                </a:tc>
                <a:tc>
                  <a:txBody>
                    <a:bodyPr/>
                    <a:lstStyle/>
                    <a:p>
                      <a:pPr algn="r"/>
                      <a:r>
                        <a:rPr lang="en-US" sz="2800" b="0" dirty="0" err="1"/>
                        <a:t>n.e.</a:t>
                      </a:r>
                      <a:endParaRPr lang="en-US" sz="2800" b="0" dirty="0"/>
                    </a:p>
                  </a:txBody>
                  <a:tcPr/>
                </a:tc>
                <a:tc>
                  <a:txBody>
                    <a:bodyPr/>
                    <a:lstStyle/>
                    <a:p>
                      <a:pPr algn="r"/>
                      <a:r>
                        <a:rPr lang="en-US" sz="2800" b="0" dirty="0"/>
                        <a:t>100%</a:t>
                      </a:r>
                    </a:p>
                  </a:txBody>
                  <a:tcPr/>
                </a:tc>
                <a:tc>
                  <a:txBody>
                    <a:bodyPr/>
                    <a:lstStyle/>
                    <a:p>
                      <a:pPr algn="r"/>
                      <a:r>
                        <a:rPr lang="en-US" sz="2800" b="0" dirty="0" err="1"/>
                        <a:t>n.e.</a:t>
                      </a:r>
                      <a:endParaRPr lang="en-US" sz="2800" b="0" dirty="0"/>
                    </a:p>
                  </a:txBody>
                  <a:tcPr/>
                </a:tc>
                <a:tc>
                  <a:txBody>
                    <a:bodyPr/>
                    <a:lstStyle/>
                    <a:p>
                      <a:pPr algn="r"/>
                      <a:r>
                        <a:rPr lang="en-US" sz="2800" b="0" dirty="0"/>
                        <a:t>100%</a:t>
                      </a:r>
                    </a:p>
                  </a:txBody>
                  <a:tcPr/>
                </a:tc>
                <a:extLst>
                  <a:ext uri="{0D108BD9-81ED-4DB2-BD59-A6C34878D82A}">
                    <a16:rowId xmlns:a16="http://schemas.microsoft.com/office/drawing/2014/main" val="597536001"/>
                  </a:ext>
                </a:extLst>
              </a:tr>
              <a:tr h="370840">
                <a:tc vMerge="1">
                  <a:txBody>
                    <a:bodyPr/>
                    <a:lstStyle/>
                    <a:p>
                      <a:pPr marL="0" marR="0" lvl="0" indent="0" algn="l" defTabSz="731502"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r>
                        <a:rPr lang="en-US" sz="2800" b="0" dirty="0"/>
                        <a:t>R2</a:t>
                      </a:r>
                      <a:r>
                        <a:rPr lang="en-US" sz="2800" b="0" baseline="0" dirty="0"/>
                        <a:t> vs. R3</a:t>
                      </a:r>
                      <a:endParaRPr lang="en-US" sz="2800" b="0" dirty="0"/>
                    </a:p>
                  </a:txBody>
                  <a:tcPr/>
                </a:tc>
                <a:tc>
                  <a:txBody>
                    <a:bodyPr/>
                    <a:lstStyle/>
                    <a:p>
                      <a:pPr algn="r"/>
                      <a:r>
                        <a:rPr lang="en-US" sz="2800" b="0" baseline="0" dirty="0"/>
                        <a:t>0</a:t>
                      </a:r>
                      <a:endParaRPr lang="en-US" sz="2800" b="0" dirty="0"/>
                    </a:p>
                  </a:txBody>
                  <a:tcPr/>
                </a:tc>
                <a:tc>
                  <a:txBody>
                    <a:bodyPr/>
                    <a:lstStyle/>
                    <a:p>
                      <a:pPr algn="r"/>
                      <a:r>
                        <a:rPr lang="en-US" sz="2800" b="0" dirty="0"/>
                        <a:t>83%</a:t>
                      </a:r>
                    </a:p>
                  </a:txBody>
                  <a:tcPr/>
                </a:tc>
                <a:tc>
                  <a:txBody>
                    <a:bodyPr/>
                    <a:lstStyle/>
                    <a:p>
                      <a:pPr algn="r"/>
                      <a:r>
                        <a:rPr lang="en-US" sz="2800" b="0" dirty="0"/>
                        <a:t>0</a:t>
                      </a:r>
                    </a:p>
                  </a:txBody>
                  <a:tcPr/>
                </a:tc>
                <a:tc>
                  <a:txBody>
                    <a:bodyPr/>
                    <a:lstStyle/>
                    <a:p>
                      <a:pPr algn="r"/>
                      <a:r>
                        <a:rPr lang="en-US" sz="2800" b="0" dirty="0"/>
                        <a:t>98%</a:t>
                      </a:r>
                    </a:p>
                  </a:txBody>
                  <a:tcPr/>
                </a:tc>
                <a:extLst>
                  <a:ext uri="{0D108BD9-81ED-4DB2-BD59-A6C34878D82A}">
                    <a16:rowId xmlns:a16="http://schemas.microsoft.com/office/drawing/2014/main" val="82659090"/>
                  </a:ext>
                </a:extLst>
              </a:tr>
            </a:tbl>
          </a:graphicData>
        </a:graphic>
      </p:graphicFrame>
      <p:sp>
        <p:nvSpPr>
          <p:cNvPr id="13" name="TextBox 12"/>
          <p:cNvSpPr txBox="1"/>
          <p:nvPr/>
        </p:nvSpPr>
        <p:spPr>
          <a:xfrm>
            <a:off x="548296" y="7054987"/>
            <a:ext cx="9683291" cy="523220"/>
          </a:xfrm>
          <a:prstGeom prst="rect">
            <a:avLst/>
          </a:prstGeom>
          <a:noFill/>
        </p:spPr>
        <p:txBody>
          <a:bodyPr wrap="square" rtlCol="0">
            <a:spAutoFit/>
          </a:bodyPr>
          <a:lstStyle/>
          <a:p>
            <a:r>
              <a:rPr lang="en-US" sz="2800" dirty="0" err="1"/>
              <a:t>n.e.</a:t>
            </a:r>
            <a:r>
              <a:rPr lang="en-US" sz="2800" dirty="0"/>
              <a:t> = not estimable</a:t>
            </a:r>
          </a:p>
        </p:txBody>
      </p:sp>
      <p:grpSp>
        <p:nvGrpSpPr>
          <p:cNvPr id="10" name="Group 9">
            <a:extLst>
              <a:ext uri="{FF2B5EF4-FFF2-40B4-BE49-F238E27FC236}">
                <a16:creationId xmlns:a16="http://schemas.microsoft.com/office/drawing/2014/main" id="{1403B7E1-D10B-4B01-8FD1-BCE519DBF90E}"/>
              </a:ext>
            </a:extLst>
          </p:cNvPr>
          <p:cNvGrpSpPr/>
          <p:nvPr/>
        </p:nvGrpSpPr>
        <p:grpSpPr>
          <a:xfrm>
            <a:off x="6538911" y="2838336"/>
            <a:ext cx="4067785" cy="4258110"/>
            <a:chOff x="6415789" y="3462727"/>
            <a:chExt cx="4347297" cy="3120730"/>
          </a:xfrm>
        </p:grpSpPr>
        <p:sp>
          <p:nvSpPr>
            <p:cNvPr id="11" name="Rectangle 10">
              <a:extLst>
                <a:ext uri="{FF2B5EF4-FFF2-40B4-BE49-F238E27FC236}">
                  <a16:creationId xmlns:a16="http://schemas.microsoft.com/office/drawing/2014/main" id="{6DDB482A-098D-4C70-A57E-6FA4EC730DA8}"/>
                </a:ext>
              </a:extLst>
            </p:cNvPr>
            <p:cNvSpPr/>
            <p:nvPr/>
          </p:nvSpPr>
          <p:spPr>
            <a:xfrm>
              <a:off x="6415789" y="3462728"/>
              <a:ext cx="1169233" cy="3120729"/>
            </a:xfrm>
            <a:prstGeom prst="rect">
              <a:avLst/>
            </a:prstGeom>
            <a:noFill/>
            <a:ln w="28575">
              <a:solidFill>
                <a:srgbClr val="1AA5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F279D1-994D-4506-8D1D-BB9E5C12DE07}"/>
                </a:ext>
              </a:extLst>
            </p:cNvPr>
            <p:cNvSpPr/>
            <p:nvPr/>
          </p:nvSpPr>
          <p:spPr>
            <a:xfrm>
              <a:off x="9593853" y="3462727"/>
              <a:ext cx="1169233" cy="3120729"/>
            </a:xfrm>
            <a:prstGeom prst="rect">
              <a:avLst/>
            </a:prstGeom>
            <a:noFill/>
            <a:ln w="28575">
              <a:solidFill>
                <a:srgbClr val="1AA5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D55601E6-AC41-4EBE-95A1-A2583F260F11}"/>
              </a:ext>
            </a:extLst>
          </p:cNvPr>
          <p:cNvSpPr/>
          <p:nvPr/>
        </p:nvSpPr>
        <p:spPr>
          <a:xfrm>
            <a:off x="9338872" y="2728210"/>
            <a:ext cx="1469036" cy="1094282"/>
          </a:xfrm>
          <a:prstGeom prst="rect">
            <a:avLst/>
          </a:prstGeom>
          <a:noFill/>
          <a:ln w="28575">
            <a:solidFill>
              <a:srgbClr val="A315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008DE96-D86E-4510-ACC0-BC896DE37572}"/>
              </a:ext>
            </a:extLst>
          </p:cNvPr>
          <p:cNvGrpSpPr/>
          <p:nvPr/>
        </p:nvGrpSpPr>
        <p:grpSpPr>
          <a:xfrm>
            <a:off x="5281515" y="2803465"/>
            <a:ext cx="3698597" cy="4258110"/>
            <a:chOff x="5281515" y="2803465"/>
            <a:chExt cx="3698597" cy="4258110"/>
          </a:xfrm>
        </p:grpSpPr>
        <p:sp>
          <p:nvSpPr>
            <p:cNvPr id="15" name="Rectangle 14">
              <a:extLst>
                <a:ext uri="{FF2B5EF4-FFF2-40B4-BE49-F238E27FC236}">
                  <a16:creationId xmlns:a16="http://schemas.microsoft.com/office/drawing/2014/main" id="{7F1D031C-840D-4640-830C-4D8594194E09}"/>
                </a:ext>
              </a:extLst>
            </p:cNvPr>
            <p:cNvSpPr/>
            <p:nvPr/>
          </p:nvSpPr>
          <p:spPr>
            <a:xfrm>
              <a:off x="5281515" y="2803466"/>
              <a:ext cx="911611" cy="4258109"/>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46F52A-525D-4B44-8CA9-3835A963381B}"/>
                </a:ext>
              </a:extLst>
            </p:cNvPr>
            <p:cNvSpPr/>
            <p:nvPr/>
          </p:nvSpPr>
          <p:spPr>
            <a:xfrm>
              <a:off x="8068501" y="2803465"/>
              <a:ext cx="911611" cy="4258109"/>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919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BD0359-185D-0D42-B487-8EBDE7355551}"/>
              </a:ext>
            </a:extLst>
          </p:cNvPr>
          <p:cNvSpPr txBox="1"/>
          <p:nvPr/>
        </p:nvSpPr>
        <p:spPr>
          <a:xfrm>
            <a:off x="1018087" y="3620022"/>
            <a:ext cx="8943584" cy="1015663"/>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DISCUSSION</a:t>
            </a:r>
          </a:p>
        </p:txBody>
      </p:sp>
      <p:sp>
        <p:nvSpPr>
          <p:cNvPr id="7" name="Text Placeholder 2">
            <a:extLst>
              <a:ext uri="{FF2B5EF4-FFF2-40B4-BE49-F238E27FC236}">
                <a16:creationId xmlns:a16="http://schemas.microsoft.com/office/drawing/2014/main" id="{B76C6338-1DB6-D540-A7A2-409E1C07DF18}"/>
              </a:ext>
            </a:extLst>
          </p:cNvPr>
          <p:cNvSpPr>
            <a:spLocks noGrp="1"/>
          </p:cNvSpPr>
          <p:nvPr>
            <p:ph type="body" sz="quarter" idx="11"/>
          </p:nvPr>
        </p:nvSpPr>
        <p:spPr>
          <a:xfrm>
            <a:off x="1944573" y="7866925"/>
            <a:ext cx="893365" cy="304800"/>
          </a:xfrm>
        </p:spPr>
        <p:txBody>
          <a:bodyPr/>
          <a:lstStyle/>
          <a:p>
            <a:endParaRPr lang="en-US" dirty="0"/>
          </a:p>
        </p:txBody>
      </p:sp>
      <p:sp>
        <p:nvSpPr>
          <p:cNvPr id="8" name="Text Placeholder 3">
            <a:extLst>
              <a:ext uri="{FF2B5EF4-FFF2-40B4-BE49-F238E27FC236}">
                <a16:creationId xmlns:a16="http://schemas.microsoft.com/office/drawing/2014/main" id="{FA3AC48E-7C84-644A-8548-64B16A9FF615}"/>
              </a:ext>
            </a:extLst>
          </p:cNvPr>
          <p:cNvSpPr>
            <a:spLocks noGrp="1"/>
          </p:cNvSpPr>
          <p:nvPr>
            <p:ph type="body" sz="quarter" idx="12"/>
          </p:nvPr>
        </p:nvSpPr>
        <p:spPr>
          <a:xfrm>
            <a:off x="3107704" y="7866925"/>
            <a:ext cx="893365" cy="304800"/>
          </a:xfrm>
        </p:spPr>
        <p:txBody>
          <a:bodyPr/>
          <a:lstStyle/>
          <a:p>
            <a:endParaRPr lang="en-US"/>
          </a:p>
        </p:txBody>
      </p:sp>
      <p:sp>
        <p:nvSpPr>
          <p:cNvPr id="9" name="Text Placeholder 4">
            <a:extLst>
              <a:ext uri="{FF2B5EF4-FFF2-40B4-BE49-F238E27FC236}">
                <a16:creationId xmlns:a16="http://schemas.microsoft.com/office/drawing/2014/main" id="{6CAACA7A-8FD9-C441-A33B-7FABA329C4A3}"/>
              </a:ext>
            </a:extLst>
          </p:cNvPr>
          <p:cNvSpPr>
            <a:spLocks noGrp="1"/>
          </p:cNvSpPr>
          <p:nvPr>
            <p:ph type="body" sz="quarter" idx="13"/>
          </p:nvPr>
        </p:nvSpPr>
        <p:spPr>
          <a:xfrm>
            <a:off x="4270836" y="7866925"/>
            <a:ext cx="893365" cy="304800"/>
          </a:xfrm>
        </p:spPr>
        <p:txBody>
          <a:bodyPr/>
          <a:lstStyle/>
          <a:p>
            <a:endParaRPr lang="en-US"/>
          </a:p>
        </p:txBody>
      </p:sp>
    </p:spTree>
    <p:extLst>
      <p:ext uri="{BB962C8B-B14F-4D97-AF65-F5344CB8AC3E}">
        <p14:creationId xmlns:p14="http://schemas.microsoft.com/office/powerpoint/2010/main" val="24250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0AE7D35-B25A-4BBF-831C-2B1BC6290336}"/>
              </a:ext>
            </a:extLst>
          </p:cNvPr>
          <p:cNvSpPr>
            <a:spLocks noGrp="1"/>
          </p:cNvSpPr>
          <p:nvPr>
            <p:ph type="title"/>
          </p:nvPr>
        </p:nvSpPr>
        <p:spPr>
          <a:xfrm>
            <a:off x="700087" y="694482"/>
            <a:ext cx="9724075" cy="659444"/>
          </a:xfrm>
        </p:spPr>
        <p:txBody>
          <a:bodyPr/>
          <a:lstStyle/>
          <a:p>
            <a:r>
              <a:rPr lang="en-US" dirty="0"/>
              <a:t>Limitations</a:t>
            </a:r>
          </a:p>
        </p:txBody>
      </p:sp>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700087" y="1700213"/>
            <a:ext cx="9635901" cy="5765459"/>
          </a:xfrm>
        </p:spPr>
        <p:txBody>
          <a:bodyPr/>
          <a:lstStyle/>
          <a:p>
            <a:pPr marL="742950" indent="-742950">
              <a:buFont typeface="+mj-lt"/>
              <a:buAutoNum type="arabicPeriod"/>
            </a:pPr>
            <a:r>
              <a:rPr lang="en-US" sz="3600" dirty="0"/>
              <a:t>Data from one study</a:t>
            </a:r>
          </a:p>
          <a:p>
            <a:pPr marL="742950" indent="-742950">
              <a:buFont typeface="+mj-lt"/>
              <a:buAutoNum type="arabicPeriod"/>
            </a:pPr>
            <a:endParaRPr lang="en-US" sz="3600" dirty="0"/>
          </a:p>
          <a:p>
            <a:pPr marL="742950" indent="-742950">
              <a:buFont typeface="+mj-lt"/>
              <a:buAutoNum type="arabicPeriod"/>
            </a:pPr>
            <a:r>
              <a:rPr lang="en-US" sz="3600" dirty="0"/>
              <a:t>Few unique PD types, with subjective assignment of types</a:t>
            </a:r>
          </a:p>
          <a:p>
            <a:pPr marL="742950" indent="-742950">
              <a:buFont typeface="+mj-lt"/>
              <a:buAutoNum type="arabicPeriod"/>
            </a:pPr>
            <a:endParaRPr lang="en-US" sz="3600" dirty="0"/>
          </a:p>
          <a:p>
            <a:pPr marL="742950" indent="-742950">
              <a:buFont typeface="+mj-lt"/>
              <a:buAutoNum type="arabicPeriod"/>
            </a:pPr>
            <a:r>
              <a:rPr lang="en-US" sz="3600" dirty="0"/>
              <a:t>Raters external to study team; limited familiarity</a:t>
            </a:r>
          </a:p>
          <a:p>
            <a:pPr lvl="1"/>
            <a:endParaRPr lang="en-US" sz="3800" dirty="0"/>
          </a:p>
          <a:p>
            <a:pPr lvl="1"/>
            <a:endParaRPr lang="en-US" sz="3800" dirty="0"/>
          </a:p>
          <a:p>
            <a:endParaRPr lang="en-US" sz="4000" dirty="0"/>
          </a:p>
          <a:p>
            <a:endParaRPr lang="en-US" sz="4000" dirty="0"/>
          </a:p>
          <a:p>
            <a:pPr marL="0" indent="0">
              <a:buNone/>
            </a:pPr>
            <a:endParaRPr lang="en-US" sz="4000" dirty="0"/>
          </a:p>
        </p:txBody>
      </p:sp>
      <p:sp>
        <p:nvSpPr>
          <p:cNvPr id="2" name="Text Placeholder 1">
            <a:extLst>
              <a:ext uri="{FF2B5EF4-FFF2-40B4-BE49-F238E27FC236}">
                <a16:creationId xmlns:a16="http://schemas.microsoft.com/office/drawing/2014/main" id="{CC0B1307-28D9-42AA-930A-FAD58448ACA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0325385-809D-46E7-8911-D560E976E292}"/>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F8968D26-BC37-4B3B-87FE-A486BEF59E3E}"/>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DD622886-D342-4384-B9E9-BFB10A16F5E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30423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8CC6-FC2F-4A31-8348-E9B34C082A2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38D00D10-25C9-4F0E-9FAA-7B4C77238187}"/>
              </a:ext>
            </a:extLst>
          </p:cNvPr>
          <p:cNvSpPr>
            <a:spLocks noGrp="1"/>
          </p:cNvSpPr>
          <p:nvPr>
            <p:ph sz="half" idx="1"/>
          </p:nvPr>
        </p:nvSpPr>
        <p:spPr/>
        <p:txBody>
          <a:bodyPr/>
          <a:lstStyle/>
          <a:p>
            <a:pPr marL="0" indent="0">
              <a:buNone/>
            </a:pPr>
            <a:r>
              <a:rPr lang="en-US" sz="4000" dirty="0"/>
              <a:t>Marie T. Kay – No Disclosures</a:t>
            </a:r>
          </a:p>
          <a:p>
            <a:pPr marL="0" indent="0">
              <a:buNone/>
            </a:pPr>
            <a:r>
              <a:rPr lang="en-US" sz="4000" dirty="0"/>
              <a:t>Nael Abdelsamad – No Disclosures</a:t>
            </a:r>
          </a:p>
          <a:p>
            <a:pPr marL="0" indent="0">
              <a:buNone/>
            </a:pPr>
            <a:r>
              <a:rPr lang="en-US" sz="4000" dirty="0"/>
              <a:t>Shelly Roalstad – No Disclosures</a:t>
            </a:r>
          </a:p>
          <a:p>
            <a:pPr marL="0" indent="0">
              <a:buNone/>
            </a:pPr>
            <a:r>
              <a:rPr lang="en-US" sz="4000" dirty="0"/>
              <a:t>Jordan Bridges – No Disclosures</a:t>
            </a:r>
          </a:p>
          <a:p>
            <a:pPr marL="0" indent="0">
              <a:buNone/>
            </a:pPr>
            <a:r>
              <a:rPr lang="en-US" sz="4000" dirty="0"/>
              <a:t>Bradley Barney – No Disclosures</a:t>
            </a:r>
          </a:p>
        </p:txBody>
      </p:sp>
      <p:sp>
        <p:nvSpPr>
          <p:cNvPr id="8" name="Text Placeholder 7">
            <a:extLst>
              <a:ext uri="{FF2B5EF4-FFF2-40B4-BE49-F238E27FC236}">
                <a16:creationId xmlns:a16="http://schemas.microsoft.com/office/drawing/2014/main" id="{44F3B78D-10F5-4FFC-A954-CBEBC5AF8CCD}"/>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FADB73D7-1EC0-410E-BA28-66431BEEC2AC}"/>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8FFC1A95-FE34-4202-9F5D-F4CB50DAB593}"/>
              </a:ext>
            </a:extLst>
          </p:cNvPr>
          <p:cNvSpPr>
            <a:spLocks noGrp="1"/>
          </p:cNvSpPr>
          <p:nvPr>
            <p:ph type="body" sz="quarter" idx="13"/>
          </p:nvPr>
        </p:nvSpPr>
        <p:spPr/>
        <p:txBody>
          <a:bodyPr/>
          <a:lstStyle/>
          <a:p>
            <a:endParaRPr lang="en-US"/>
          </a:p>
        </p:txBody>
      </p:sp>
      <p:sp>
        <p:nvSpPr>
          <p:cNvPr id="11" name="Text Placeholder 10">
            <a:extLst>
              <a:ext uri="{FF2B5EF4-FFF2-40B4-BE49-F238E27FC236}">
                <a16:creationId xmlns:a16="http://schemas.microsoft.com/office/drawing/2014/main" id="{B5A20D06-62FE-422F-877D-0EA93F8A0AA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30433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0AE7D35-B25A-4BBF-831C-2B1BC6290336}"/>
              </a:ext>
            </a:extLst>
          </p:cNvPr>
          <p:cNvSpPr>
            <a:spLocks noGrp="1"/>
          </p:cNvSpPr>
          <p:nvPr>
            <p:ph type="title"/>
          </p:nvPr>
        </p:nvSpPr>
        <p:spPr>
          <a:xfrm>
            <a:off x="485775" y="694482"/>
            <a:ext cx="9938387" cy="659444"/>
          </a:xfrm>
        </p:spPr>
        <p:txBody>
          <a:bodyPr/>
          <a:lstStyle/>
          <a:p>
            <a:r>
              <a:rPr lang="en-US" dirty="0"/>
              <a:t> MAIN Takeaway</a:t>
            </a:r>
          </a:p>
        </p:txBody>
      </p:sp>
      <p:sp>
        <p:nvSpPr>
          <p:cNvPr id="5" name="Text Placeholder 4">
            <a:extLst>
              <a:ext uri="{FF2B5EF4-FFF2-40B4-BE49-F238E27FC236}">
                <a16:creationId xmlns:a16="http://schemas.microsoft.com/office/drawing/2014/main" id="{167EAE88-A70B-401B-A620-715C7D4B8361}"/>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D54B373A-7069-4AA6-A96B-1B046607D941}"/>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85B2DF64-207D-4F43-87E1-0B6759042100}"/>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7CBB799C-0CB4-4E76-9923-AEDDDC70A43A}"/>
              </a:ext>
            </a:extLst>
          </p:cNvPr>
          <p:cNvSpPr>
            <a:spLocks noGrp="1"/>
          </p:cNvSpPr>
          <p:nvPr>
            <p:ph type="body" sz="quarter" idx="16"/>
          </p:nvPr>
        </p:nvSpPr>
        <p:spPr/>
        <p:txBody>
          <a:bodyPr/>
          <a:lstStyle/>
          <a:p>
            <a:endParaRPr lang="en-US"/>
          </a:p>
        </p:txBody>
      </p:sp>
      <p:pic>
        <p:nvPicPr>
          <p:cNvPr id="1029" name="Picture 5" descr="Note, Reminder, Paper, Tack, Sticker, Message, Board">
            <a:extLst>
              <a:ext uri="{FF2B5EF4-FFF2-40B4-BE49-F238E27FC236}">
                <a16:creationId xmlns:a16="http://schemas.microsoft.com/office/drawing/2014/main" id="{867C6B84-C078-4C4E-92DC-F65AB82EC9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414477">
            <a:off x="8440371" y="471145"/>
            <a:ext cx="2061993" cy="2183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620076" y="1771650"/>
            <a:ext cx="9804085" cy="5694022"/>
          </a:xfrm>
        </p:spPr>
        <p:txBody>
          <a:bodyPr/>
          <a:lstStyle/>
          <a:p>
            <a:pPr marL="0" indent="0">
              <a:buNone/>
            </a:pPr>
            <a:r>
              <a:rPr lang="en-US" sz="3600" dirty="0"/>
              <a:t>Risk-based approach may have </a:t>
            </a:r>
          </a:p>
          <a:p>
            <a:pPr marL="0" indent="0">
              <a:buNone/>
            </a:pPr>
            <a:r>
              <a:rPr lang="en-US" sz="3600" dirty="0"/>
              <a:t>missed 2 important PD types: </a:t>
            </a:r>
          </a:p>
          <a:p>
            <a:pPr marL="1383014" lvl="1" indent="-742950"/>
            <a:r>
              <a:rPr lang="en-US" sz="3000" dirty="0"/>
              <a:t>inconsistency between raters </a:t>
            </a:r>
          </a:p>
          <a:p>
            <a:pPr marL="1383014" lvl="1" indent="-742950"/>
            <a:r>
              <a:rPr lang="en-US" sz="3000" dirty="0"/>
              <a:t>continued non-compliance not captured </a:t>
            </a:r>
          </a:p>
          <a:p>
            <a:pPr marL="2023078" lvl="2" indent="-742950"/>
            <a:r>
              <a:rPr lang="en-US" sz="3000" i="1" dirty="0"/>
              <a:t>designed to capture single issues vs. in aggregate </a:t>
            </a:r>
          </a:p>
          <a:p>
            <a:pPr marL="2023078" lvl="2" indent="-742950"/>
            <a:r>
              <a:rPr lang="en-US" sz="3000" i="1" dirty="0"/>
              <a:t>BUT…identified through other monitoring methods</a:t>
            </a:r>
          </a:p>
          <a:p>
            <a:pPr lvl="1"/>
            <a:endParaRPr lang="en-US" sz="1200" dirty="0"/>
          </a:p>
          <a:p>
            <a:pPr lvl="1"/>
            <a:endParaRPr lang="en-US" sz="1200" dirty="0"/>
          </a:p>
          <a:p>
            <a:endParaRPr lang="en-US" sz="1400" dirty="0"/>
          </a:p>
          <a:p>
            <a:endParaRPr lang="en-US" sz="1400" dirty="0"/>
          </a:p>
          <a:p>
            <a:endParaRPr lang="en-US" sz="1400" dirty="0"/>
          </a:p>
          <a:p>
            <a:pPr marL="0" indent="0">
              <a:buNone/>
            </a:pPr>
            <a:endParaRPr lang="en-US" sz="1400" dirty="0"/>
          </a:p>
        </p:txBody>
      </p:sp>
    </p:spTree>
    <p:extLst>
      <p:ext uri="{BB962C8B-B14F-4D97-AF65-F5344CB8AC3E}">
        <p14:creationId xmlns:p14="http://schemas.microsoft.com/office/powerpoint/2010/main" val="36010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0AE7D35-B25A-4BBF-831C-2B1BC6290336}"/>
              </a:ext>
            </a:extLst>
          </p:cNvPr>
          <p:cNvSpPr>
            <a:spLocks noGrp="1"/>
          </p:cNvSpPr>
          <p:nvPr>
            <p:ph type="title"/>
          </p:nvPr>
        </p:nvSpPr>
        <p:spPr>
          <a:xfrm>
            <a:off x="485775" y="694482"/>
            <a:ext cx="9938387" cy="659444"/>
          </a:xfrm>
        </p:spPr>
        <p:txBody>
          <a:bodyPr/>
          <a:lstStyle/>
          <a:p>
            <a:r>
              <a:rPr lang="en-US" dirty="0"/>
              <a:t> FUTURE CONSIDERATIONS</a:t>
            </a:r>
          </a:p>
        </p:txBody>
      </p:sp>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485775" y="1785938"/>
            <a:ext cx="10215563" cy="5679734"/>
          </a:xfrm>
        </p:spPr>
        <p:txBody>
          <a:bodyPr/>
          <a:lstStyle/>
          <a:p>
            <a:pPr>
              <a:buFont typeface="+mj-lt"/>
              <a:buAutoNum type="arabicPeriod"/>
            </a:pPr>
            <a:r>
              <a:rPr lang="en-US" sz="3200" dirty="0"/>
              <a:t>incorporate </a:t>
            </a:r>
            <a:r>
              <a:rPr lang="en-US" sz="3200" dirty="0">
                <a:solidFill>
                  <a:srgbClr val="A31527"/>
                </a:solidFill>
              </a:rPr>
              <a:t>better training </a:t>
            </a:r>
            <a:r>
              <a:rPr lang="en-US" sz="3200" dirty="0"/>
              <a:t>for anyone assessing PDs to minimize inconsistency</a:t>
            </a:r>
          </a:p>
          <a:p>
            <a:pPr>
              <a:buFont typeface="+mj-lt"/>
              <a:buAutoNum type="arabicPeriod"/>
            </a:pPr>
            <a:endParaRPr lang="en-US" sz="3200" dirty="0"/>
          </a:p>
          <a:p>
            <a:pPr>
              <a:buFont typeface="+mj-lt"/>
              <a:buAutoNum type="arabicPeriod"/>
            </a:pPr>
            <a:r>
              <a:rPr lang="en-US" sz="3200" dirty="0"/>
              <a:t>consider if/how we might want to capture </a:t>
            </a:r>
            <a:r>
              <a:rPr lang="en-US" sz="3200" dirty="0">
                <a:solidFill>
                  <a:srgbClr val="A31527"/>
                </a:solidFill>
              </a:rPr>
              <a:t>continued noncompliance</a:t>
            </a:r>
          </a:p>
          <a:p>
            <a:endParaRPr lang="en-US" sz="3200" dirty="0"/>
          </a:p>
          <a:p>
            <a:pPr marL="0" indent="0">
              <a:buNone/>
            </a:pPr>
            <a:endParaRPr lang="en-US" sz="3200" dirty="0"/>
          </a:p>
        </p:txBody>
      </p:sp>
      <p:sp>
        <p:nvSpPr>
          <p:cNvPr id="2" name="Text Placeholder 1">
            <a:extLst>
              <a:ext uri="{FF2B5EF4-FFF2-40B4-BE49-F238E27FC236}">
                <a16:creationId xmlns:a16="http://schemas.microsoft.com/office/drawing/2014/main" id="{29B98653-DC18-41E7-8CFD-1D781988098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7E31DEB-7421-4470-A9E6-28D694A9EE88}"/>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2FFE66EA-736A-4CF3-8013-00F2B64FD2F5}"/>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E5C37188-CC2F-4CD8-880E-C65363A05144}"/>
              </a:ext>
            </a:extLst>
          </p:cNvPr>
          <p:cNvSpPr>
            <a:spLocks noGrp="1"/>
          </p:cNvSpPr>
          <p:nvPr>
            <p:ph type="body" sz="quarter" idx="16"/>
          </p:nvPr>
        </p:nvSpPr>
        <p:spPr/>
        <p:txBody>
          <a:bodyPr/>
          <a:lstStyle/>
          <a:p>
            <a:endParaRPr lang="en-US" dirty="0"/>
          </a:p>
        </p:txBody>
      </p:sp>
      <p:pic>
        <p:nvPicPr>
          <p:cNvPr id="2050" name="Picture 2" descr="Think, Hand, Reflect, Lightbulb, Flash Of Thought">
            <a:extLst>
              <a:ext uri="{FF2B5EF4-FFF2-40B4-BE49-F238E27FC236}">
                <a16:creationId xmlns:a16="http://schemas.microsoft.com/office/drawing/2014/main" id="{A1AA1959-6000-42BF-A415-609F1EACC46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743700" y="4871217"/>
            <a:ext cx="3957638" cy="279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BD0359-185D-0D42-B487-8EBDE7355551}"/>
              </a:ext>
            </a:extLst>
          </p:cNvPr>
          <p:cNvSpPr txBox="1"/>
          <p:nvPr/>
        </p:nvSpPr>
        <p:spPr>
          <a:xfrm>
            <a:off x="1018087" y="3620022"/>
            <a:ext cx="8943584" cy="1015663"/>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Q &amp; A</a:t>
            </a:r>
          </a:p>
        </p:txBody>
      </p:sp>
      <p:sp>
        <p:nvSpPr>
          <p:cNvPr id="7" name="Text Placeholder 2">
            <a:extLst>
              <a:ext uri="{FF2B5EF4-FFF2-40B4-BE49-F238E27FC236}">
                <a16:creationId xmlns:a16="http://schemas.microsoft.com/office/drawing/2014/main" id="{B76C6338-1DB6-D540-A7A2-409E1C07DF18}"/>
              </a:ext>
            </a:extLst>
          </p:cNvPr>
          <p:cNvSpPr>
            <a:spLocks noGrp="1"/>
          </p:cNvSpPr>
          <p:nvPr>
            <p:ph type="body" sz="quarter" idx="11"/>
          </p:nvPr>
        </p:nvSpPr>
        <p:spPr>
          <a:xfrm>
            <a:off x="1944573" y="7866925"/>
            <a:ext cx="893365" cy="304800"/>
          </a:xfrm>
        </p:spPr>
        <p:txBody>
          <a:bodyPr/>
          <a:lstStyle/>
          <a:p>
            <a:endParaRPr lang="en-US" dirty="0"/>
          </a:p>
        </p:txBody>
      </p:sp>
      <p:sp>
        <p:nvSpPr>
          <p:cNvPr id="8" name="Text Placeholder 3">
            <a:extLst>
              <a:ext uri="{FF2B5EF4-FFF2-40B4-BE49-F238E27FC236}">
                <a16:creationId xmlns:a16="http://schemas.microsoft.com/office/drawing/2014/main" id="{FA3AC48E-7C84-644A-8548-64B16A9FF615}"/>
              </a:ext>
            </a:extLst>
          </p:cNvPr>
          <p:cNvSpPr>
            <a:spLocks noGrp="1"/>
          </p:cNvSpPr>
          <p:nvPr>
            <p:ph type="body" sz="quarter" idx="12"/>
          </p:nvPr>
        </p:nvSpPr>
        <p:spPr>
          <a:xfrm>
            <a:off x="3107704" y="7866925"/>
            <a:ext cx="893365" cy="304800"/>
          </a:xfrm>
        </p:spPr>
        <p:txBody>
          <a:bodyPr/>
          <a:lstStyle/>
          <a:p>
            <a:endParaRPr lang="en-US"/>
          </a:p>
        </p:txBody>
      </p:sp>
      <p:sp>
        <p:nvSpPr>
          <p:cNvPr id="9" name="Text Placeholder 4">
            <a:extLst>
              <a:ext uri="{FF2B5EF4-FFF2-40B4-BE49-F238E27FC236}">
                <a16:creationId xmlns:a16="http://schemas.microsoft.com/office/drawing/2014/main" id="{6CAACA7A-8FD9-C441-A33B-7FABA329C4A3}"/>
              </a:ext>
            </a:extLst>
          </p:cNvPr>
          <p:cNvSpPr>
            <a:spLocks noGrp="1"/>
          </p:cNvSpPr>
          <p:nvPr>
            <p:ph type="body" sz="quarter" idx="13"/>
          </p:nvPr>
        </p:nvSpPr>
        <p:spPr>
          <a:xfrm>
            <a:off x="4270836" y="7866925"/>
            <a:ext cx="893365" cy="304800"/>
          </a:xfrm>
        </p:spPr>
        <p:txBody>
          <a:bodyPr/>
          <a:lstStyle/>
          <a:p>
            <a:endParaRPr lang="en-US"/>
          </a:p>
        </p:txBody>
      </p:sp>
    </p:spTree>
    <p:extLst>
      <p:ext uri="{BB962C8B-B14F-4D97-AF65-F5344CB8AC3E}">
        <p14:creationId xmlns:p14="http://schemas.microsoft.com/office/powerpoint/2010/main" val="26112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8CC6-FC2F-4A31-8348-E9B34C082A2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38D00D10-25C9-4F0E-9FAA-7B4C77238187}"/>
              </a:ext>
            </a:extLst>
          </p:cNvPr>
          <p:cNvSpPr>
            <a:spLocks noGrp="1"/>
          </p:cNvSpPr>
          <p:nvPr>
            <p:ph sz="half" idx="1"/>
          </p:nvPr>
        </p:nvSpPr>
        <p:spPr/>
        <p:txBody>
          <a:bodyPr/>
          <a:lstStyle/>
          <a:p>
            <a:pPr marL="0" indent="0">
              <a:buNone/>
            </a:pPr>
            <a:r>
              <a:rPr lang="en-US" sz="3800" dirty="0"/>
              <a:t>Marie T. Kay – No Disclosures</a:t>
            </a:r>
          </a:p>
          <a:p>
            <a:pPr marL="0" indent="0">
              <a:buNone/>
            </a:pPr>
            <a:r>
              <a:rPr lang="en-US" sz="3800" dirty="0"/>
              <a:t>Nael Abdelsamad – No Disclosures</a:t>
            </a:r>
          </a:p>
          <a:p>
            <a:pPr marL="0" indent="0">
              <a:buNone/>
            </a:pPr>
            <a:r>
              <a:rPr lang="en-US" sz="3800" dirty="0"/>
              <a:t>Shelly Roalstad – No Disclosures</a:t>
            </a:r>
          </a:p>
          <a:p>
            <a:pPr marL="0" indent="0">
              <a:buNone/>
            </a:pPr>
            <a:r>
              <a:rPr lang="en-US" sz="3800" dirty="0"/>
              <a:t>Jordan Bridges – No Disclosures</a:t>
            </a:r>
          </a:p>
          <a:p>
            <a:pPr marL="0" indent="0">
              <a:buNone/>
            </a:pPr>
            <a:r>
              <a:rPr lang="en-US" sz="3800" dirty="0"/>
              <a:t>Bradley Barney – No Disclosures</a:t>
            </a:r>
          </a:p>
        </p:txBody>
      </p:sp>
      <p:sp>
        <p:nvSpPr>
          <p:cNvPr id="8" name="Text Placeholder 7">
            <a:extLst>
              <a:ext uri="{FF2B5EF4-FFF2-40B4-BE49-F238E27FC236}">
                <a16:creationId xmlns:a16="http://schemas.microsoft.com/office/drawing/2014/main" id="{44F3B78D-10F5-4FFC-A954-CBEBC5AF8CCD}"/>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FADB73D7-1EC0-410E-BA28-66431BEEC2AC}"/>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8FFC1A95-FE34-4202-9F5D-F4CB50DAB593}"/>
              </a:ext>
            </a:extLst>
          </p:cNvPr>
          <p:cNvSpPr>
            <a:spLocks noGrp="1"/>
          </p:cNvSpPr>
          <p:nvPr>
            <p:ph type="body" sz="quarter" idx="13"/>
          </p:nvPr>
        </p:nvSpPr>
        <p:spPr/>
        <p:txBody>
          <a:bodyPr/>
          <a:lstStyle/>
          <a:p>
            <a:endParaRPr lang="en-US"/>
          </a:p>
        </p:txBody>
      </p:sp>
      <p:sp>
        <p:nvSpPr>
          <p:cNvPr id="11" name="Text Placeholder 10">
            <a:extLst>
              <a:ext uri="{FF2B5EF4-FFF2-40B4-BE49-F238E27FC236}">
                <a16:creationId xmlns:a16="http://schemas.microsoft.com/office/drawing/2014/main" id="{B5A20D06-62FE-422F-877D-0EA93F8A0AA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919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BD0359-185D-0D42-B487-8EBDE7355551}"/>
              </a:ext>
            </a:extLst>
          </p:cNvPr>
          <p:cNvSpPr txBox="1"/>
          <p:nvPr/>
        </p:nvSpPr>
        <p:spPr>
          <a:xfrm>
            <a:off x="1018087" y="3620022"/>
            <a:ext cx="8943584" cy="1015663"/>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EXTRA SLIDES</a:t>
            </a:r>
          </a:p>
        </p:txBody>
      </p:sp>
      <p:sp>
        <p:nvSpPr>
          <p:cNvPr id="7" name="Text Placeholder 2">
            <a:extLst>
              <a:ext uri="{FF2B5EF4-FFF2-40B4-BE49-F238E27FC236}">
                <a16:creationId xmlns:a16="http://schemas.microsoft.com/office/drawing/2014/main" id="{B76C6338-1DB6-D540-A7A2-409E1C07DF18}"/>
              </a:ext>
            </a:extLst>
          </p:cNvPr>
          <p:cNvSpPr>
            <a:spLocks noGrp="1"/>
          </p:cNvSpPr>
          <p:nvPr>
            <p:ph type="body" sz="quarter" idx="11"/>
          </p:nvPr>
        </p:nvSpPr>
        <p:spPr>
          <a:xfrm>
            <a:off x="1944573" y="7866925"/>
            <a:ext cx="893365" cy="304800"/>
          </a:xfrm>
        </p:spPr>
        <p:txBody>
          <a:bodyPr/>
          <a:lstStyle/>
          <a:p>
            <a:endParaRPr lang="en-US" dirty="0"/>
          </a:p>
        </p:txBody>
      </p:sp>
      <p:sp>
        <p:nvSpPr>
          <p:cNvPr id="8" name="Text Placeholder 3">
            <a:extLst>
              <a:ext uri="{FF2B5EF4-FFF2-40B4-BE49-F238E27FC236}">
                <a16:creationId xmlns:a16="http://schemas.microsoft.com/office/drawing/2014/main" id="{FA3AC48E-7C84-644A-8548-64B16A9FF615}"/>
              </a:ext>
            </a:extLst>
          </p:cNvPr>
          <p:cNvSpPr>
            <a:spLocks noGrp="1"/>
          </p:cNvSpPr>
          <p:nvPr>
            <p:ph type="body" sz="quarter" idx="12"/>
          </p:nvPr>
        </p:nvSpPr>
        <p:spPr>
          <a:xfrm>
            <a:off x="3107704" y="7866925"/>
            <a:ext cx="893365" cy="304800"/>
          </a:xfrm>
        </p:spPr>
        <p:txBody>
          <a:bodyPr/>
          <a:lstStyle/>
          <a:p>
            <a:endParaRPr lang="en-US"/>
          </a:p>
        </p:txBody>
      </p:sp>
      <p:sp>
        <p:nvSpPr>
          <p:cNvPr id="9" name="Text Placeholder 4">
            <a:extLst>
              <a:ext uri="{FF2B5EF4-FFF2-40B4-BE49-F238E27FC236}">
                <a16:creationId xmlns:a16="http://schemas.microsoft.com/office/drawing/2014/main" id="{6CAACA7A-8FD9-C441-A33B-7FABA329C4A3}"/>
              </a:ext>
            </a:extLst>
          </p:cNvPr>
          <p:cNvSpPr>
            <a:spLocks noGrp="1"/>
          </p:cNvSpPr>
          <p:nvPr>
            <p:ph type="body" sz="quarter" idx="13"/>
          </p:nvPr>
        </p:nvSpPr>
        <p:spPr>
          <a:xfrm>
            <a:off x="4270836" y="7866925"/>
            <a:ext cx="893365" cy="304800"/>
          </a:xfrm>
        </p:spPr>
        <p:txBody>
          <a:bodyPr/>
          <a:lstStyle/>
          <a:p>
            <a:endParaRPr lang="en-US"/>
          </a:p>
        </p:txBody>
      </p:sp>
    </p:spTree>
    <p:extLst>
      <p:ext uri="{BB962C8B-B14F-4D97-AF65-F5344CB8AC3E}">
        <p14:creationId xmlns:p14="http://schemas.microsoft.com/office/powerpoint/2010/main" val="27569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2698F5-C18D-41FF-BDBB-5D17BD153BD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2FCD876-7C78-4AD1-8DB7-3ABCA342787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3E15D8B-833A-4D34-AD6B-C1898ABA487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27B2FCC-F3F0-4C96-A451-D4A63CDD31E5}"/>
              </a:ext>
            </a:extLst>
          </p:cNvPr>
          <p:cNvSpPr>
            <a:spLocks noGrp="1"/>
          </p:cNvSpPr>
          <p:nvPr>
            <p:ph type="body" sz="quarter" idx="16"/>
          </p:nvPr>
        </p:nvSpPr>
        <p:spPr/>
        <p:txBody>
          <a:bodyPr/>
          <a:lstStyle/>
          <a:p>
            <a:endParaRPr lang="en-US"/>
          </a:p>
        </p:txBody>
      </p:sp>
      <p:pic>
        <p:nvPicPr>
          <p:cNvPr id="2" name="Picture 1">
            <a:extLst>
              <a:ext uri="{FF2B5EF4-FFF2-40B4-BE49-F238E27FC236}">
                <a16:creationId xmlns:a16="http://schemas.microsoft.com/office/drawing/2014/main" id="{C00D7370-012E-431F-9EFE-7CD2B938D013}"/>
              </a:ext>
            </a:extLst>
          </p:cNvPr>
          <p:cNvPicPr>
            <a:picLocks noChangeAspect="1"/>
          </p:cNvPicPr>
          <p:nvPr/>
        </p:nvPicPr>
        <p:blipFill>
          <a:blip r:embed="rId3"/>
          <a:stretch>
            <a:fillRect/>
          </a:stretch>
        </p:blipFill>
        <p:spPr>
          <a:xfrm>
            <a:off x="2044155" y="179882"/>
            <a:ext cx="6704408" cy="7192003"/>
          </a:xfrm>
          <a:prstGeom prst="rect">
            <a:avLst/>
          </a:prstGeom>
          <a:ln>
            <a:solidFill>
              <a:schemeClr val="tx1"/>
            </a:solidFill>
          </a:ln>
        </p:spPr>
      </p:pic>
    </p:spTree>
    <p:extLst>
      <p:ext uri="{BB962C8B-B14F-4D97-AF65-F5344CB8AC3E}">
        <p14:creationId xmlns:p14="http://schemas.microsoft.com/office/powerpoint/2010/main" val="234535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2698F5-C18D-41FF-BDBB-5D17BD153BD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2FCD876-7C78-4AD1-8DB7-3ABCA342787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3E15D8B-833A-4D34-AD6B-C1898ABA487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27B2FCC-F3F0-4C96-A451-D4A63CDD31E5}"/>
              </a:ext>
            </a:extLst>
          </p:cNvPr>
          <p:cNvSpPr>
            <a:spLocks noGrp="1"/>
          </p:cNvSpPr>
          <p:nvPr>
            <p:ph type="body" sz="quarter" idx="16"/>
          </p:nvPr>
        </p:nvSpPr>
        <p:spPr/>
        <p:txBody>
          <a:bodyPr/>
          <a:lstStyle/>
          <a:p>
            <a:endParaRPr lang="en-US"/>
          </a:p>
        </p:txBody>
      </p:sp>
      <p:pic>
        <p:nvPicPr>
          <p:cNvPr id="2" name="Picture 1">
            <a:extLst>
              <a:ext uri="{FF2B5EF4-FFF2-40B4-BE49-F238E27FC236}">
                <a16:creationId xmlns:a16="http://schemas.microsoft.com/office/drawing/2014/main" id="{C00D7370-012E-431F-9EFE-7CD2B938D013}"/>
              </a:ext>
            </a:extLst>
          </p:cNvPr>
          <p:cNvPicPr>
            <a:picLocks noChangeAspect="1"/>
          </p:cNvPicPr>
          <p:nvPr/>
        </p:nvPicPr>
        <p:blipFill>
          <a:blip r:embed="rId3">
            <a:duotone>
              <a:schemeClr val="bg2">
                <a:shade val="45000"/>
                <a:satMod val="135000"/>
              </a:schemeClr>
              <a:prstClr val="white"/>
            </a:duotone>
          </a:blip>
          <a:stretch>
            <a:fillRect/>
          </a:stretch>
        </p:blipFill>
        <p:spPr>
          <a:xfrm>
            <a:off x="2044155" y="179882"/>
            <a:ext cx="6704408" cy="7192003"/>
          </a:xfrm>
          <a:prstGeom prst="rect">
            <a:avLst/>
          </a:prstGeom>
          <a:ln>
            <a:solidFill>
              <a:srgbClr val="EDEEED"/>
            </a:solidFill>
          </a:ln>
        </p:spPr>
      </p:pic>
      <p:pic>
        <p:nvPicPr>
          <p:cNvPr id="8" name="Picture 7">
            <a:extLst>
              <a:ext uri="{FF2B5EF4-FFF2-40B4-BE49-F238E27FC236}">
                <a16:creationId xmlns:a16="http://schemas.microsoft.com/office/drawing/2014/main" id="{5BC81700-B3A7-4F75-B93A-90DB49B7FCB2}"/>
              </a:ext>
            </a:extLst>
          </p:cNvPr>
          <p:cNvPicPr>
            <a:picLocks noChangeAspect="1"/>
          </p:cNvPicPr>
          <p:nvPr/>
        </p:nvPicPr>
        <p:blipFill rotWithShape="1">
          <a:blip r:embed="rId3"/>
          <a:srcRect l="1968" t="27155" r="1011" b="42449"/>
          <a:stretch/>
        </p:blipFill>
        <p:spPr>
          <a:xfrm>
            <a:off x="314793" y="2025009"/>
            <a:ext cx="10343213" cy="3476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589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BD0359-185D-0D42-B487-8EBDE7355551}"/>
              </a:ext>
            </a:extLst>
          </p:cNvPr>
          <p:cNvSpPr txBox="1"/>
          <p:nvPr/>
        </p:nvSpPr>
        <p:spPr>
          <a:xfrm>
            <a:off x="1018087" y="3620022"/>
            <a:ext cx="8943584" cy="1015663"/>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BACKGROUND</a:t>
            </a:r>
          </a:p>
        </p:txBody>
      </p:sp>
      <p:sp>
        <p:nvSpPr>
          <p:cNvPr id="7" name="Text Placeholder 2">
            <a:extLst>
              <a:ext uri="{FF2B5EF4-FFF2-40B4-BE49-F238E27FC236}">
                <a16:creationId xmlns:a16="http://schemas.microsoft.com/office/drawing/2014/main" id="{B76C6338-1DB6-D540-A7A2-409E1C07DF18}"/>
              </a:ext>
            </a:extLst>
          </p:cNvPr>
          <p:cNvSpPr>
            <a:spLocks noGrp="1"/>
          </p:cNvSpPr>
          <p:nvPr>
            <p:ph type="body" sz="quarter" idx="11"/>
          </p:nvPr>
        </p:nvSpPr>
        <p:spPr>
          <a:xfrm>
            <a:off x="1944573" y="7866925"/>
            <a:ext cx="893365" cy="304800"/>
          </a:xfrm>
        </p:spPr>
        <p:txBody>
          <a:bodyPr/>
          <a:lstStyle/>
          <a:p>
            <a:endParaRPr lang="en-US" dirty="0"/>
          </a:p>
        </p:txBody>
      </p:sp>
      <p:sp>
        <p:nvSpPr>
          <p:cNvPr id="8" name="Text Placeholder 3">
            <a:extLst>
              <a:ext uri="{FF2B5EF4-FFF2-40B4-BE49-F238E27FC236}">
                <a16:creationId xmlns:a16="http://schemas.microsoft.com/office/drawing/2014/main" id="{FA3AC48E-7C84-644A-8548-64B16A9FF615}"/>
              </a:ext>
            </a:extLst>
          </p:cNvPr>
          <p:cNvSpPr>
            <a:spLocks noGrp="1"/>
          </p:cNvSpPr>
          <p:nvPr>
            <p:ph type="body" sz="quarter" idx="12"/>
          </p:nvPr>
        </p:nvSpPr>
        <p:spPr>
          <a:xfrm>
            <a:off x="3107704" y="7866925"/>
            <a:ext cx="893365" cy="304800"/>
          </a:xfrm>
        </p:spPr>
        <p:txBody>
          <a:bodyPr/>
          <a:lstStyle/>
          <a:p>
            <a:endParaRPr lang="en-US"/>
          </a:p>
        </p:txBody>
      </p:sp>
      <p:sp>
        <p:nvSpPr>
          <p:cNvPr id="9" name="Text Placeholder 4">
            <a:extLst>
              <a:ext uri="{FF2B5EF4-FFF2-40B4-BE49-F238E27FC236}">
                <a16:creationId xmlns:a16="http://schemas.microsoft.com/office/drawing/2014/main" id="{6CAACA7A-8FD9-C441-A33B-7FABA329C4A3}"/>
              </a:ext>
            </a:extLst>
          </p:cNvPr>
          <p:cNvSpPr>
            <a:spLocks noGrp="1"/>
          </p:cNvSpPr>
          <p:nvPr>
            <p:ph type="body" sz="quarter" idx="13"/>
          </p:nvPr>
        </p:nvSpPr>
        <p:spPr>
          <a:xfrm>
            <a:off x="4270836" y="7866925"/>
            <a:ext cx="893365" cy="304800"/>
          </a:xfrm>
        </p:spPr>
        <p:txBody>
          <a:bodyPr/>
          <a:lstStyle/>
          <a:p>
            <a:endParaRPr lang="en-US"/>
          </a:p>
        </p:txBody>
      </p:sp>
    </p:spTree>
    <p:extLst>
      <p:ext uri="{BB962C8B-B14F-4D97-AF65-F5344CB8AC3E}">
        <p14:creationId xmlns:p14="http://schemas.microsoft.com/office/powerpoint/2010/main" val="5564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C438-30C3-4E46-A7F8-B27B2D91121A}"/>
              </a:ext>
            </a:extLst>
          </p:cNvPr>
          <p:cNvSpPr>
            <a:spLocks noGrp="1"/>
          </p:cNvSpPr>
          <p:nvPr>
            <p:ph type="title"/>
          </p:nvPr>
        </p:nvSpPr>
        <p:spPr/>
        <p:txBody>
          <a:bodyPr/>
          <a:lstStyle/>
          <a:p>
            <a:r>
              <a:rPr lang="en-US" dirty="0"/>
              <a:t>Protocol DEVIATION Definition</a:t>
            </a:r>
          </a:p>
        </p:txBody>
      </p:sp>
      <p:sp>
        <p:nvSpPr>
          <p:cNvPr id="3" name="Content Placeholder 2">
            <a:extLst>
              <a:ext uri="{FF2B5EF4-FFF2-40B4-BE49-F238E27FC236}">
                <a16:creationId xmlns:a16="http://schemas.microsoft.com/office/drawing/2014/main" id="{AD685E39-F64C-4CC8-96CE-7DF8711B44D7}"/>
              </a:ext>
            </a:extLst>
          </p:cNvPr>
          <p:cNvSpPr>
            <a:spLocks noGrp="1"/>
          </p:cNvSpPr>
          <p:nvPr>
            <p:ph sz="half" idx="1"/>
          </p:nvPr>
        </p:nvSpPr>
        <p:spPr/>
        <p:txBody>
          <a:bodyPr/>
          <a:lstStyle/>
          <a:p>
            <a:r>
              <a:rPr lang="en-US" sz="3400" dirty="0"/>
              <a:t>A </a:t>
            </a:r>
            <a:r>
              <a:rPr lang="en-US" sz="3400" b="1" dirty="0"/>
              <a:t>deviation</a:t>
            </a:r>
            <a:r>
              <a:rPr lang="en-US" sz="3400" dirty="0"/>
              <a:t> is ANY departure from the defined procedures and treatment plans as outlined in the protocol…submitted and previously approved by the Institutional Review Board. </a:t>
            </a:r>
          </a:p>
          <a:p>
            <a:endParaRPr lang="en-US" sz="3400" dirty="0"/>
          </a:p>
          <a:p>
            <a:r>
              <a:rPr lang="en-US" sz="3400" dirty="0"/>
              <a:t>PD = protocol deviation</a:t>
            </a:r>
          </a:p>
        </p:txBody>
      </p:sp>
      <p:sp>
        <p:nvSpPr>
          <p:cNvPr id="4" name="Text Placeholder 3">
            <a:extLst>
              <a:ext uri="{FF2B5EF4-FFF2-40B4-BE49-F238E27FC236}">
                <a16:creationId xmlns:a16="http://schemas.microsoft.com/office/drawing/2014/main" id="{4813D097-2DFC-4C9E-9C22-BE76308C4DA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AAE28EA-21DC-44A4-AEC0-75D7D5260656}"/>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CF1DEA6E-15BD-4D5F-8CE2-DBA83148CDB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57CD653E-2854-47AE-8F51-78609B0968FF}"/>
              </a:ext>
            </a:extLst>
          </p:cNvPr>
          <p:cNvSpPr>
            <a:spLocks noGrp="1"/>
          </p:cNvSpPr>
          <p:nvPr>
            <p:ph type="body" sz="quarter" idx="16"/>
          </p:nvPr>
        </p:nvSpPr>
        <p:spPr/>
        <p:txBody>
          <a:bodyPr/>
          <a:lstStyle/>
          <a:p>
            <a:pPr algn="r"/>
            <a:r>
              <a:rPr lang="en-US" sz="1200" dirty="0"/>
              <a:t>Source: </a:t>
            </a:r>
            <a:r>
              <a:rPr lang="en-US" sz="1200" dirty="0">
                <a:hlinkClick r:id="rId3"/>
              </a:rPr>
              <a:t>Deviations - IRB - The University of Utah</a:t>
            </a:r>
            <a:endParaRPr lang="en-US" sz="1200" dirty="0"/>
          </a:p>
        </p:txBody>
      </p:sp>
    </p:spTree>
    <p:extLst>
      <p:ext uri="{BB962C8B-B14F-4D97-AF65-F5344CB8AC3E}">
        <p14:creationId xmlns:p14="http://schemas.microsoft.com/office/powerpoint/2010/main" val="1614121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441960" y="681925"/>
            <a:ext cx="10269583" cy="6783747"/>
          </a:xfrm>
        </p:spPr>
        <p:txBody>
          <a:bodyPr/>
          <a:lstStyle/>
          <a:p>
            <a:r>
              <a:rPr lang="en-US" sz="3800" dirty="0"/>
              <a:t>managing PDs is an important aspect of clinical trial conduct and quality </a:t>
            </a:r>
          </a:p>
          <a:p>
            <a:endParaRPr lang="en-US" sz="3800" dirty="0"/>
          </a:p>
          <a:p>
            <a:r>
              <a:rPr lang="en-US" sz="3800" dirty="0"/>
              <a:t>PDs can significantly impact </a:t>
            </a:r>
            <a:r>
              <a:rPr lang="en-US" sz="3800" dirty="0">
                <a:solidFill>
                  <a:srgbClr val="A31527"/>
                </a:solidFill>
              </a:rPr>
              <a:t>human subject protections</a:t>
            </a:r>
            <a:r>
              <a:rPr lang="en-US" sz="3800" dirty="0">
                <a:solidFill>
                  <a:srgbClr val="CC0000"/>
                </a:solidFill>
              </a:rPr>
              <a:t> </a:t>
            </a:r>
            <a:r>
              <a:rPr lang="en-US" sz="3800" dirty="0"/>
              <a:t>and</a:t>
            </a:r>
            <a:r>
              <a:rPr lang="en-US" sz="3800" dirty="0">
                <a:solidFill>
                  <a:srgbClr val="CC0000"/>
                </a:solidFill>
              </a:rPr>
              <a:t> </a:t>
            </a:r>
            <a:r>
              <a:rPr lang="en-US" sz="3800" dirty="0">
                <a:solidFill>
                  <a:srgbClr val="A31527"/>
                </a:solidFill>
              </a:rPr>
              <a:t>reliability of trial results</a:t>
            </a:r>
          </a:p>
          <a:p>
            <a:endParaRPr lang="en-US" sz="3800" b="1" dirty="0">
              <a:solidFill>
                <a:srgbClr val="CC0000"/>
              </a:solidFill>
            </a:endParaRPr>
          </a:p>
          <a:p>
            <a:r>
              <a:rPr lang="en-US" sz="3800" dirty="0"/>
              <a:t>adequate management is vital to mitigating and controlling the impact </a:t>
            </a:r>
          </a:p>
        </p:txBody>
      </p:sp>
      <p:sp>
        <p:nvSpPr>
          <p:cNvPr id="16" name="Text Placeholder 15">
            <a:extLst>
              <a:ext uri="{FF2B5EF4-FFF2-40B4-BE49-F238E27FC236}">
                <a16:creationId xmlns:a16="http://schemas.microsoft.com/office/drawing/2014/main" id="{66AF8976-69F7-40B5-BBAE-C8CAAD540231}"/>
              </a:ext>
            </a:extLst>
          </p:cNvPr>
          <p:cNvSpPr>
            <a:spLocks noGrp="1"/>
          </p:cNvSpPr>
          <p:nvPr>
            <p:ph type="body" sz="quarter" idx="11"/>
          </p:nvPr>
        </p:nvSpPr>
        <p:spPr/>
        <p:txBody>
          <a:bodyPr/>
          <a:lstStyle/>
          <a:p>
            <a:endParaRPr lang="en-US"/>
          </a:p>
        </p:txBody>
      </p:sp>
      <p:sp>
        <p:nvSpPr>
          <p:cNvPr id="17" name="Text Placeholder 16">
            <a:extLst>
              <a:ext uri="{FF2B5EF4-FFF2-40B4-BE49-F238E27FC236}">
                <a16:creationId xmlns:a16="http://schemas.microsoft.com/office/drawing/2014/main" id="{70C62501-67E4-4ED6-97F4-87ED0452BB18}"/>
              </a:ext>
            </a:extLst>
          </p:cNvPr>
          <p:cNvSpPr>
            <a:spLocks noGrp="1"/>
          </p:cNvSpPr>
          <p:nvPr>
            <p:ph type="body" sz="quarter" idx="12"/>
          </p:nvPr>
        </p:nvSpPr>
        <p:spPr/>
        <p:txBody>
          <a:bodyPr/>
          <a:lstStyle/>
          <a:p>
            <a:endParaRPr lang="en-US"/>
          </a:p>
        </p:txBody>
      </p:sp>
      <p:sp>
        <p:nvSpPr>
          <p:cNvPr id="18" name="Text Placeholder 17">
            <a:extLst>
              <a:ext uri="{FF2B5EF4-FFF2-40B4-BE49-F238E27FC236}">
                <a16:creationId xmlns:a16="http://schemas.microsoft.com/office/drawing/2014/main" id="{7031759A-FEFF-4F39-92E7-F5E00201D944}"/>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539AE130-1F79-40D1-842E-1E999DD6490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02865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472440" y="1556084"/>
            <a:ext cx="10323094" cy="5909588"/>
          </a:xfrm>
        </p:spPr>
        <p:txBody>
          <a:bodyPr/>
          <a:lstStyle/>
          <a:p>
            <a:r>
              <a:rPr lang="en-US" sz="3400" dirty="0"/>
              <a:t>Efficiency</a:t>
            </a:r>
          </a:p>
          <a:p>
            <a:r>
              <a:rPr lang="en-US" sz="3400" dirty="0"/>
              <a:t>Focus on relevant activities</a:t>
            </a:r>
          </a:p>
          <a:p>
            <a:r>
              <a:rPr lang="en-US" sz="3400" dirty="0"/>
              <a:t>Risk-based quality management</a:t>
            </a:r>
          </a:p>
          <a:p>
            <a:pPr lvl="1"/>
            <a:endParaRPr lang="en-US" sz="4000" dirty="0"/>
          </a:p>
          <a:p>
            <a:pPr lvl="1"/>
            <a:endParaRPr lang="en-US" sz="4000" dirty="0"/>
          </a:p>
          <a:p>
            <a:endParaRPr lang="en-US" sz="4000" dirty="0"/>
          </a:p>
          <a:p>
            <a:pPr marL="0" indent="0">
              <a:buNone/>
            </a:pPr>
            <a:endParaRPr lang="en-US" sz="4000" dirty="0"/>
          </a:p>
        </p:txBody>
      </p:sp>
      <p:sp>
        <p:nvSpPr>
          <p:cNvPr id="4" name="Text Placeholder 3">
            <a:extLst>
              <a:ext uri="{FF2B5EF4-FFF2-40B4-BE49-F238E27FC236}">
                <a16:creationId xmlns:a16="http://schemas.microsoft.com/office/drawing/2014/main" id="{012698F5-C18D-41FF-BDBB-5D17BD153BD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2FCD876-7C78-4AD1-8DB7-3ABCA342787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3E15D8B-833A-4D34-AD6B-C1898ABA487C}"/>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B27B2FCC-F3F0-4C96-A451-D4A63CDD31E5}"/>
              </a:ext>
            </a:extLst>
          </p:cNvPr>
          <p:cNvSpPr>
            <a:spLocks noGrp="1"/>
          </p:cNvSpPr>
          <p:nvPr>
            <p:ph type="body" sz="quarter" idx="16"/>
          </p:nvPr>
        </p:nvSpPr>
        <p:spPr/>
        <p:txBody>
          <a:bodyPr/>
          <a:lstStyle/>
          <a:p>
            <a:endParaRPr lang="en-US"/>
          </a:p>
        </p:txBody>
      </p:sp>
      <p:grpSp>
        <p:nvGrpSpPr>
          <p:cNvPr id="9" name="Group 8">
            <a:extLst>
              <a:ext uri="{FF2B5EF4-FFF2-40B4-BE49-F238E27FC236}">
                <a16:creationId xmlns:a16="http://schemas.microsoft.com/office/drawing/2014/main" id="{B3FFECB7-5417-4A76-89C0-E88C2E017CAB}"/>
              </a:ext>
            </a:extLst>
          </p:cNvPr>
          <p:cNvGrpSpPr/>
          <p:nvPr/>
        </p:nvGrpSpPr>
        <p:grpSpPr>
          <a:xfrm>
            <a:off x="1583141" y="4039738"/>
            <a:ext cx="8147713" cy="2863647"/>
            <a:chOff x="1162373" y="3983065"/>
            <a:chExt cx="9144000" cy="3099660"/>
          </a:xfrm>
        </p:grpSpPr>
        <p:sp>
          <p:nvSpPr>
            <p:cNvPr id="2" name="Arrow: Striped Right 1">
              <a:extLst>
                <a:ext uri="{FF2B5EF4-FFF2-40B4-BE49-F238E27FC236}">
                  <a16:creationId xmlns:a16="http://schemas.microsoft.com/office/drawing/2014/main" id="{3D1EA9CA-23AA-4E54-B677-AFDEEF0A8D1F}"/>
                </a:ext>
              </a:extLst>
            </p:cNvPr>
            <p:cNvSpPr/>
            <p:nvPr/>
          </p:nvSpPr>
          <p:spPr>
            <a:xfrm rot="5400000">
              <a:off x="4812441" y="3928602"/>
              <a:ext cx="1821049" cy="1929975"/>
            </a:xfrm>
            <a:prstGeom prst="stripedRightArrow">
              <a:avLst/>
            </a:prstGeom>
            <a:solidFill>
              <a:srgbClr val="A31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1222F2-0BC3-4BA6-883D-2451A2536897}"/>
                </a:ext>
              </a:extLst>
            </p:cNvPr>
            <p:cNvSpPr/>
            <p:nvPr/>
          </p:nvSpPr>
          <p:spPr>
            <a:xfrm>
              <a:off x="1162373" y="5886719"/>
              <a:ext cx="9144000" cy="1196006"/>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600" dirty="0">
                  <a:solidFill>
                    <a:schemeClr val="tx1"/>
                  </a:solidFill>
                  <a:latin typeface="Century Gothic Bold Italic" panose="020B0602020202090204" pitchFamily="34" charset="0"/>
                </a:rPr>
                <a:t>Industry applying more  </a:t>
              </a:r>
            </a:p>
            <a:p>
              <a:pPr algn="ctr"/>
              <a:r>
                <a:rPr lang="en-US" sz="3600" dirty="0">
                  <a:solidFill>
                    <a:schemeClr val="tx1"/>
                  </a:solidFill>
                  <a:latin typeface="Century Gothic Bold Italic" panose="020B0602020202090204" pitchFamily="34" charset="0"/>
                </a:rPr>
                <a:t>risk-based approaches</a:t>
              </a:r>
            </a:p>
          </p:txBody>
        </p:sp>
      </p:grpSp>
      <p:sp>
        <p:nvSpPr>
          <p:cNvPr id="10" name="Title 7">
            <a:extLst>
              <a:ext uri="{FF2B5EF4-FFF2-40B4-BE49-F238E27FC236}">
                <a16:creationId xmlns:a16="http://schemas.microsoft.com/office/drawing/2014/main" id="{2993D2DF-7F4A-4AA4-B086-BA9EEECB4393}"/>
              </a:ext>
            </a:extLst>
          </p:cNvPr>
          <p:cNvSpPr>
            <a:spLocks noGrp="1"/>
          </p:cNvSpPr>
          <p:nvPr>
            <p:ph type="title"/>
          </p:nvPr>
        </p:nvSpPr>
        <p:spPr>
          <a:xfrm>
            <a:off x="376991" y="385010"/>
            <a:ext cx="10323094" cy="1113294"/>
          </a:xfrm>
        </p:spPr>
        <p:txBody>
          <a:bodyPr/>
          <a:lstStyle/>
          <a:p>
            <a:r>
              <a:rPr lang="en-US" sz="4800" dirty="0">
                <a:solidFill>
                  <a:srgbClr val="C00000"/>
                </a:solidFill>
              </a:rPr>
              <a:t>ICH E6(R2) GCP</a:t>
            </a:r>
            <a:endParaRPr lang="en-US" dirty="0">
              <a:solidFill>
                <a:srgbClr val="C00000"/>
              </a:solidFill>
            </a:endParaRPr>
          </a:p>
        </p:txBody>
      </p:sp>
    </p:spTree>
    <p:extLst>
      <p:ext uri="{BB962C8B-B14F-4D97-AF65-F5344CB8AC3E}">
        <p14:creationId xmlns:p14="http://schemas.microsoft.com/office/powerpoint/2010/main" val="199670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6AF8976-69F7-40B5-BBAE-C8CAAD540231}"/>
              </a:ext>
            </a:extLst>
          </p:cNvPr>
          <p:cNvSpPr>
            <a:spLocks noGrp="1"/>
          </p:cNvSpPr>
          <p:nvPr>
            <p:ph type="body" sz="quarter" idx="11"/>
          </p:nvPr>
        </p:nvSpPr>
        <p:spPr/>
        <p:txBody>
          <a:bodyPr/>
          <a:lstStyle/>
          <a:p>
            <a:endParaRPr lang="en-US"/>
          </a:p>
        </p:txBody>
      </p:sp>
      <p:sp>
        <p:nvSpPr>
          <p:cNvPr id="17" name="Text Placeholder 16">
            <a:extLst>
              <a:ext uri="{FF2B5EF4-FFF2-40B4-BE49-F238E27FC236}">
                <a16:creationId xmlns:a16="http://schemas.microsoft.com/office/drawing/2014/main" id="{70C62501-67E4-4ED6-97F4-87ED0452BB18}"/>
              </a:ext>
            </a:extLst>
          </p:cNvPr>
          <p:cNvSpPr>
            <a:spLocks noGrp="1"/>
          </p:cNvSpPr>
          <p:nvPr>
            <p:ph type="body" sz="quarter" idx="12"/>
          </p:nvPr>
        </p:nvSpPr>
        <p:spPr/>
        <p:txBody>
          <a:bodyPr/>
          <a:lstStyle/>
          <a:p>
            <a:endParaRPr lang="en-US"/>
          </a:p>
        </p:txBody>
      </p:sp>
      <p:sp>
        <p:nvSpPr>
          <p:cNvPr id="18" name="Text Placeholder 17">
            <a:extLst>
              <a:ext uri="{FF2B5EF4-FFF2-40B4-BE49-F238E27FC236}">
                <a16:creationId xmlns:a16="http://schemas.microsoft.com/office/drawing/2014/main" id="{7031759A-FEFF-4F39-92E7-F5E00201D944}"/>
              </a:ext>
            </a:extLst>
          </p:cNvPr>
          <p:cNvSpPr>
            <a:spLocks noGrp="1"/>
          </p:cNvSpPr>
          <p:nvPr>
            <p:ph type="body" sz="quarter" idx="13"/>
          </p:nvPr>
        </p:nvSpPr>
        <p:spPr/>
        <p:txBody>
          <a:bodyPr/>
          <a:lstStyle/>
          <a:p>
            <a:endParaRPr lang="en-US"/>
          </a:p>
        </p:txBody>
      </p:sp>
      <p:sp>
        <p:nvSpPr>
          <p:cNvPr id="19" name="Text Placeholder 18">
            <a:extLst>
              <a:ext uri="{FF2B5EF4-FFF2-40B4-BE49-F238E27FC236}">
                <a16:creationId xmlns:a16="http://schemas.microsoft.com/office/drawing/2014/main" id="{C14D880A-E311-456C-B9EE-6E1D0FCFB0B9}"/>
              </a:ext>
            </a:extLst>
          </p:cNvPr>
          <p:cNvSpPr>
            <a:spLocks noGrp="1"/>
          </p:cNvSpPr>
          <p:nvPr>
            <p:ph type="body" sz="quarter" idx="16"/>
          </p:nvPr>
        </p:nvSpPr>
        <p:spPr/>
        <p:txBody>
          <a:bodyPr/>
          <a:lstStyle/>
          <a:p>
            <a:endParaRPr lang="en-US"/>
          </a:p>
        </p:txBody>
      </p:sp>
      <p:sp>
        <p:nvSpPr>
          <p:cNvPr id="2" name="Oval 1">
            <a:extLst>
              <a:ext uri="{FF2B5EF4-FFF2-40B4-BE49-F238E27FC236}">
                <a16:creationId xmlns:a16="http://schemas.microsoft.com/office/drawing/2014/main" id="{7578D12A-F389-458F-B8AB-9E52D742AD92}"/>
              </a:ext>
            </a:extLst>
          </p:cNvPr>
          <p:cNvSpPr/>
          <p:nvPr/>
        </p:nvSpPr>
        <p:spPr>
          <a:xfrm>
            <a:off x="1944573" y="373062"/>
            <a:ext cx="7400344" cy="7015397"/>
          </a:xfrm>
          <a:prstGeom prst="ellipse">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lvl="0" algn="ctr"/>
            <a:r>
              <a:rPr lang="en-US" sz="3800" b="1" dirty="0"/>
              <a:t>ALL </a:t>
            </a:r>
          </a:p>
          <a:p>
            <a:pPr lvl="0" algn="ctr"/>
            <a:r>
              <a:rPr lang="en-US" sz="3800" b="1" dirty="0"/>
              <a:t>Protocol </a:t>
            </a:r>
          </a:p>
          <a:p>
            <a:pPr lvl="0" algn="ctr"/>
            <a:r>
              <a:rPr lang="en-US" sz="3800" b="1" dirty="0"/>
              <a:t>Deviations</a:t>
            </a:r>
          </a:p>
          <a:p>
            <a:pPr lvl="0" algn="ctr"/>
            <a:endParaRPr lang="en-US" sz="3400" b="1" dirty="0"/>
          </a:p>
          <a:p>
            <a:pPr lvl="0" algn="ctr"/>
            <a:endParaRPr lang="en-US" sz="3200" b="1" dirty="0"/>
          </a:p>
          <a:p>
            <a:pPr lvl="0" algn="ctr"/>
            <a:endParaRPr lang="en-US" sz="3200" b="1" dirty="0"/>
          </a:p>
          <a:p>
            <a:pPr lvl="0" algn="ctr"/>
            <a:endParaRPr lang="en-US" sz="3200" b="1" dirty="0"/>
          </a:p>
          <a:p>
            <a:pPr lvl="0" algn="ctr"/>
            <a:endParaRPr lang="en-US" sz="3200" b="1" dirty="0"/>
          </a:p>
          <a:p>
            <a:pPr lvl="0" algn="ctr"/>
            <a:endParaRPr lang="en-US" sz="3200" b="1" dirty="0"/>
          </a:p>
          <a:p>
            <a:pPr lvl="0" algn="ctr"/>
            <a:endParaRPr lang="en-US" sz="3200" b="1" dirty="0"/>
          </a:p>
          <a:p>
            <a:pPr lvl="0" algn="ctr"/>
            <a:endParaRPr lang="en-US" sz="3200" b="1" dirty="0"/>
          </a:p>
          <a:p>
            <a:pPr lvl="0" algn="ctr"/>
            <a:endParaRPr lang="en-US" sz="3200" b="1" dirty="0"/>
          </a:p>
          <a:p>
            <a:pPr lvl="0" algn="ctr"/>
            <a:endParaRPr lang="en-US" sz="3200" b="1" dirty="0"/>
          </a:p>
        </p:txBody>
      </p:sp>
      <p:sp>
        <p:nvSpPr>
          <p:cNvPr id="8" name="Oval 7">
            <a:extLst>
              <a:ext uri="{FF2B5EF4-FFF2-40B4-BE49-F238E27FC236}">
                <a16:creationId xmlns:a16="http://schemas.microsoft.com/office/drawing/2014/main" id="{E722ADF3-E406-4586-8681-77A47F10B2DB}"/>
              </a:ext>
            </a:extLst>
          </p:cNvPr>
          <p:cNvSpPr/>
          <p:nvPr/>
        </p:nvSpPr>
        <p:spPr>
          <a:xfrm>
            <a:off x="3267856" y="2680741"/>
            <a:ext cx="4706911" cy="4707718"/>
          </a:xfrm>
          <a:prstGeom prst="ellipse">
            <a:avLst/>
          </a:prstGeom>
          <a:solidFill>
            <a:srgbClr val="1AA59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800" b="1" dirty="0"/>
              <a:t>SIGNIFICANT  </a:t>
            </a:r>
          </a:p>
          <a:p>
            <a:pPr algn="ctr"/>
            <a:r>
              <a:rPr lang="en-US" sz="3800" b="1" dirty="0"/>
              <a:t>Protocol Deviations </a:t>
            </a:r>
          </a:p>
        </p:txBody>
      </p:sp>
    </p:spTree>
    <p:extLst>
      <p:ext uri="{BB962C8B-B14F-4D97-AF65-F5344CB8AC3E}">
        <p14:creationId xmlns:p14="http://schemas.microsoft.com/office/powerpoint/2010/main" val="182750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359A6F-DA51-42ED-8E40-F5482BF73844}"/>
              </a:ext>
            </a:extLst>
          </p:cNvPr>
          <p:cNvSpPr>
            <a:spLocks noGrp="1"/>
          </p:cNvSpPr>
          <p:nvPr>
            <p:ph type="title"/>
          </p:nvPr>
        </p:nvSpPr>
        <p:spPr>
          <a:xfrm>
            <a:off x="376991" y="385010"/>
            <a:ext cx="10323094" cy="1113294"/>
          </a:xfrm>
        </p:spPr>
        <p:txBody>
          <a:bodyPr/>
          <a:lstStyle/>
          <a:p>
            <a:r>
              <a:rPr lang="en-US" sz="4800" dirty="0">
                <a:solidFill>
                  <a:srgbClr val="C00000"/>
                </a:solidFill>
              </a:rPr>
              <a:t>Risk-Based REPORTING Criteria</a:t>
            </a:r>
            <a:endParaRPr lang="en-US" dirty="0">
              <a:solidFill>
                <a:srgbClr val="C00000"/>
              </a:solidFill>
            </a:endParaRPr>
          </a:p>
        </p:txBody>
      </p:sp>
      <p:sp>
        <p:nvSpPr>
          <p:cNvPr id="3" name="Content Placeholder 2">
            <a:extLst>
              <a:ext uri="{FF2B5EF4-FFF2-40B4-BE49-F238E27FC236}">
                <a16:creationId xmlns:a16="http://schemas.microsoft.com/office/drawing/2014/main" id="{4FBAD1AE-8F2A-434A-9C64-0AB29ADB7DDE}"/>
              </a:ext>
            </a:extLst>
          </p:cNvPr>
          <p:cNvSpPr>
            <a:spLocks noGrp="1"/>
          </p:cNvSpPr>
          <p:nvPr>
            <p:ph sz="half" idx="1"/>
          </p:nvPr>
        </p:nvSpPr>
        <p:spPr>
          <a:xfrm>
            <a:off x="507835" y="1777313"/>
            <a:ext cx="10031826" cy="5618740"/>
          </a:xfrm>
        </p:spPr>
        <p:txBody>
          <a:bodyPr/>
          <a:lstStyle/>
          <a:p>
            <a:pPr marL="605787" indent="-514350">
              <a:buClr>
                <a:schemeClr val="tx1">
                  <a:lumMod val="65000"/>
                  <a:lumOff val="35000"/>
                </a:schemeClr>
              </a:buClr>
              <a:buFont typeface="+mj-lt"/>
              <a:buAutoNum type="arabicPeriod"/>
            </a:pPr>
            <a:r>
              <a:rPr lang="en-US" sz="3200" dirty="0"/>
              <a:t>Has a </a:t>
            </a:r>
            <a:r>
              <a:rPr lang="en-US" sz="3200" dirty="0">
                <a:solidFill>
                  <a:srgbClr val="CC0000"/>
                </a:solidFill>
              </a:rPr>
              <a:t>significant/potentially significant impact</a:t>
            </a:r>
            <a:r>
              <a:rPr lang="en-US" sz="3200" dirty="0"/>
              <a:t> to human subject protections or reliability of trial results, </a:t>
            </a:r>
            <a:r>
              <a:rPr lang="en-US" sz="3200" i="1" dirty="0">
                <a:solidFill>
                  <a:schemeClr val="bg1">
                    <a:lumMod val="65000"/>
                  </a:schemeClr>
                </a:solidFill>
              </a:rPr>
              <a:t>and/or</a:t>
            </a:r>
          </a:p>
          <a:p>
            <a:pPr marL="605787" indent="-514350">
              <a:buClr>
                <a:schemeClr val="tx1">
                  <a:lumMod val="65000"/>
                  <a:lumOff val="35000"/>
                </a:schemeClr>
              </a:buClr>
              <a:buFont typeface="+mj-lt"/>
              <a:buAutoNum type="arabicPeriod"/>
            </a:pPr>
            <a:endParaRPr lang="en-US" sz="2000" dirty="0"/>
          </a:p>
          <a:p>
            <a:pPr marL="605787" indent="-514350">
              <a:buClr>
                <a:schemeClr val="tx1">
                  <a:lumMod val="65000"/>
                  <a:lumOff val="35000"/>
                </a:schemeClr>
              </a:buClr>
              <a:buFont typeface="+mj-lt"/>
              <a:buAutoNum type="arabicPeriod"/>
            </a:pPr>
            <a:r>
              <a:rPr lang="en-US" sz="3200" dirty="0">
                <a:solidFill>
                  <a:srgbClr val="CC0000"/>
                </a:solidFill>
              </a:rPr>
              <a:t>Intended to eliminate apparent immediate hazard</a:t>
            </a:r>
            <a:r>
              <a:rPr lang="en-US" sz="3200" dirty="0"/>
              <a:t> to participant, </a:t>
            </a:r>
            <a:r>
              <a:rPr lang="en-US" sz="3200" i="1" dirty="0">
                <a:solidFill>
                  <a:schemeClr val="bg1">
                    <a:lumMod val="65000"/>
                  </a:schemeClr>
                </a:solidFill>
              </a:rPr>
              <a:t>and/or</a:t>
            </a:r>
          </a:p>
          <a:p>
            <a:pPr marL="605787" indent="-514350">
              <a:buClr>
                <a:schemeClr val="tx1">
                  <a:lumMod val="65000"/>
                  <a:lumOff val="35000"/>
                </a:schemeClr>
              </a:buClr>
              <a:buFont typeface="+mj-lt"/>
              <a:buAutoNum type="arabicPeriod"/>
            </a:pPr>
            <a:endParaRPr lang="en-US" sz="2000" dirty="0"/>
          </a:p>
          <a:p>
            <a:pPr marL="605787" indent="-514350">
              <a:buClr>
                <a:schemeClr val="tx1">
                  <a:lumMod val="65000"/>
                  <a:lumOff val="35000"/>
                </a:schemeClr>
              </a:buClr>
              <a:buFont typeface="+mj-lt"/>
              <a:buAutoNum type="arabicPeriod"/>
            </a:pPr>
            <a:r>
              <a:rPr lang="en-US" sz="3200" dirty="0">
                <a:solidFill>
                  <a:srgbClr val="CC0000"/>
                </a:solidFill>
              </a:rPr>
              <a:t>Resulted in an unanticipated problem </a:t>
            </a:r>
            <a:r>
              <a:rPr lang="en-US" sz="3200" dirty="0"/>
              <a:t>with significant/potentially significant impact to human subject protection or reliability of trial results</a:t>
            </a:r>
          </a:p>
          <a:p>
            <a:pPr marL="0" indent="0">
              <a:buNone/>
            </a:pPr>
            <a:endParaRPr lang="en-US" sz="3200" dirty="0"/>
          </a:p>
          <a:p>
            <a:endParaRPr lang="en-US" sz="3200" dirty="0"/>
          </a:p>
        </p:txBody>
      </p:sp>
      <p:sp>
        <p:nvSpPr>
          <p:cNvPr id="9" name="Text Placeholder 8">
            <a:extLst>
              <a:ext uri="{FF2B5EF4-FFF2-40B4-BE49-F238E27FC236}">
                <a16:creationId xmlns:a16="http://schemas.microsoft.com/office/drawing/2014/main" id="{8F46B27E-B0E5-4646-A938-2D5E200C7CF6}"/>
              </a:ext>
            </a:extLst>
          </p:cNvPr>
          <p:cNvSpPr>
            <a:spLocks noGrp="1"/>
          </p:cNvSpPr>
          <p:nvPr>
            <p:ph type="body" sz="quarter" idx="11"/>
          </p:nvPr>
        </p:nvSpPr>
        <p:spPr/>
        <p:txBody>
          <a:bodyPr/>
          <a:lstStyle/>
          <a:p>
            <a:endParaRPr lang="en-US"/>
          </a:p>
        </p:txBody>
      </p:sp>
      <p:sp>
        <p:nvSpPr>
          <p:cNvPr id="10" name="Text Placeholder 9">
            <a:extLst>
              <a:ext uri="{FF2B5EF4-FFF2-40B4-BE49-F238E27FC236}">
                <a16:creationId xmlns:a16="http://schemas.microsoft.com/office/drawing/2014/main" id="{82E72D25-5928-4E0B-8FDD-737C6570564A}"/>
              </a:ext>
            </a:extLst>
          </p:cNvPr>
          <p:cNvSpPr>
            <a:spLocks noGrp="1"/>
          </p:cNvSpPr>
          <p:nvPr>
            <p:ph type="body" sz="quarter" idx="12"/>
          </p:nvPr>
        </p:nvSpPr>
        <p:spPr/>
        <p:txBody>
          <a:bodyPr/>
          <a:lstStyle/>
          <a:p>
            <a:endParaRPr lang="en-US"/>
          </a:p>
        </p:txBody>
      </p:sp>
      <p:sp>
        <p:nvSpPr>
          <p:cNvPr id="11" name="Text Placeholder 10">
            <a:extLst>
              <a:ext uri="{FF2B5EF4-FFF2-40B4-BE49-F238E27FC236}">
                <a16:creationId xmlns:a16="http://schemas.microsoft.com/office/drawing/2014/main" id="{CADC8A9F-DA93-4A7A-8BE1-6D8DF93A7F0D}"/>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7AFF6DF5-BB44-46A3-9D46-650E60D92375}"/>
              </a:ext>
            </a:extLst>
          </p:cNvPr>
          <p:cNvSpPr>
            <a:spLocks noGrp="1"/>
          </p:cNvSpPr>
          <p:nvPr>
            <p:ph type="body" sz="quarter" idx="16"/>
          </p:nvPr>
        </p:nvSpPr>
        <p:spPr/>
        <p:txBody>
          <a:bodyPr/>
          <a:lstStyle/>
          <a:p>
            <a:endParaRPr lang="en-US"/>
          </a:p>
        </p:txBody>
      </p:sp>
      <p:sp>
        <p:nvSpPr>
          <p:cNvPr id="2" name="Rectangle 1">
            <a:extLst>
              <a:ext uri="{FF2B5EF4-FFF2-40B4-BE49-F238E27FC236}">
                <a16:creationId xmlns:a16="http://schemas.microsoft.com/office/drawing/2014/main" id="{400F08F4-5994-4A7A-A975-192848925D53}"/>
              </a:ext>
            </a:extLst>
          </p:cNvPr>
          <p:cNvSpPr/>
          <p:nvPr/>
        </p:nvSpPr>
        <p:spPr>
          <a:xfrm>
            <a:off x="524577" y="1572126"/>
            <a:ext cx="9940388" cy="5871412"/>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37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BD0359-185D-0D42-B487-8EBDE7355551}"/>
              </a:ext>
            </a:extLst>
          </p:cNvPr>
          <p:cNvSpPr txBox="1"/>
          <p:nvPr/>
        </p:nvSpPr>
        <p:spPr>
          <a:xfrm>
            <a:off x="1018087" y="3620022"/>
            <a:ext cx="8943584" cy="1015663"/>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AIM</a:t>
            </a:r>
          </a:p>
        </p:txBody>
      </p:sp>
      <p:sp>
        <p:nvSpPr>
          <p:cNvPr id="7" name="Text Placeholder 2">
            <a:extLst>
              <a:ext uri="{FF2B5EF4-FFF2-40B4-BE49-F238E27FC236}">
                <a16:creationId xmlns:a16="http://schemas.microsoft.com/office/drawing/2014/main" id="{B76C6338-1DB6-D540-A7A2-409E1C07DF18}"/>
              </a:ext>
            </a:extLst>
          </p:cNvPr>
          <p:cNvSpPr>
            <a:spLocks noGrp="1"/>
          </p:cNvSpPr>
          <p:nvPr>
            <p:ph type="body" sz="quarter" idx="11"/>
          </p:nvPr>
        </p:nvSpPr>
        <p:spPr>
          <a:xfrm>
            <a:off x="1944573" y="7866925"/>
            <a:ext cx="893365" cy="304800"/>
          </a:xfrm>
        </p:spPr>
        <p:txBody>
          <a:bodyPr/>
          <a:lstStyle/>
          <a:p>
            <a:endParaRPr lang="en-US" dirty="0"/>
          </a:p>
        </p:txBody>
      </p:sp>
      <p:sp>
        <p:nvSpPr>
          <p:cNvPr id="8" name="Text Placeholder 3">
            <a:extLst>
              <a:ext uri="{FF2B5EF4-FFF2-40B4-BE49-F238E27FC236}">
                <a16:creationId xmlns:a16="http://schemas.microsoft.com/office/drawing/2014/main" id="{FA3AC48E-7C84-644A-8548-64B16A9FF615}"/>
              </a:ext>
            </a:extLst>
          </p:cNvPr>
          <p:cNvSpPr>
            <a:spLocks noGrp="1"/>
          </p:cNvSpPr>
          <p:nvPr>
            <p:ph type="body" sz="quarter" idx="12"/>
          </p:nvPr>
        </p:nvSpPr>
        <p:spPr>
          <a:xfrm>
            <a:off x="3107704" y="7866925"/>
            <a:ext cx="893365" cy="304800"/>
          </a:xfrm>
        </p:spPr>
        <p:txBody>
          <a:bodyPr/>
          <a:lstStyle/>
          <a:p>
            <a:endParaRPr lang="en-US"/>
          </a:p>
        </p:txBody>
      </p:sp>
      <p:sp>
        <p:nvSpPr>
          <p:cNvPr id="9" name="Text Placeholder 4">
            <a:extLst>
              <a:ext uri="{FF2B5EF4-FFF2-40B4-BE49-F238E27FC236}">
                <a16:creationId xmlns:a16="http://schemas.microsoft.com/office/drawing/2014/main" id="{6CAACA7A-8FD9-C441-A33B-7FABA329C4A3}"/>
              </a:ext>
            </a:extLst>
          </p:cNvPr>
          <p:cNvSpPr>
            <a:spLocks noGrp="1"/>
          </p:cNvSpPr>
          <p:nvPr>
            <p:ph type="body" sz="quarter" idx="13"/>
          </p:nvPr>
        </p:nvSpPr>
        <p:spPr>
          <a:xfrm>
            <a:off x="4270836" y="7866925"/>
            <a:ext cx="893365" cy="304800"/>
          </a:xfrm>
        </p:spPr>
        <p:txBody>
          <a:bodyPr/>
          <a:lstStyle/>
          <a:p>
            <a:endParaRPr lang="en-US"/>
          </a:p>
        </p:txBody>
      </p:sp>
    </p:spTree>
    <p:extLst>
      <p:ext uri="{BB962C8B-B14F-4D97-AF65-F5344CB8AC3E}">
        <p14:creationId xmlns:p14="http://schemas.microsoft.com/office/powerpoint/2010/main" val="323084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F15D18245C1458954909DB36AE657" ma:contentTypeVersion="0" ma:contentTypeDescription="Create a new document." ma:contentTypeScope="" ma:versionID="671241fb1ebdeb4b2d4f105b2a61c745">
  <xsd:schema xmlns:xsd="http://www.w3.org/2001/XMLSchema" xmlns:xs="http://www.w3.org/2001/XMLSchema" xmlns:p="http://schemas.microsoft.com/office/2006/metadata/properties" xmlns:ns2="402b49ca-617a-4412-a136-22a821ef8eb4" targetNamespace="http://schemas.microsoft.com/office/2006/metadata/properties" ma:root="true" ma:fieldsID="367bc80b74cbe435d94d5e8f171105a8" ns2:_="">
    <xsd:import namespace="402b49ca-617a-4412-a136-22a821ef8eb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b49ca-617a-4412-a136-22a821ef8e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02b49ca-617a-4412-a136-22a821ef8eb4">PULSEDOC-1743074161-10</_dlc_DocId>
    <_dlc_DocIdUrl xmlns="402b49ca-617a-4412-a136-22a821ef8eb4">
      <Url>https://pulse.utah.edu/site/marcomm/_layouts/15/DocIdRedir.aspx?ID=PULSEDOC-1743074161-10</Url>
      <Description>PULSEDOC-1743074161-10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0C0EAB-78E5-4DEE-A2CC-E0005E0926CC}">
  <ds:schemaRefs>
    <ds:schemaRef ds:uri="http://schemas.microsoft.com/sharepoint/v3/contenttype/forms"/>
  </ds:schemaRefs>
</ds:datastoreItem>
</file>

<file path=customXml/itemProps2.xml><?xml version="1.0" encoding="utf-8"?>
<ds:datastoreItem xmlns:ds="http://schemas.openxmlformats.org/officeDocument/2006/customXml" ds:itemID="{E3D59CA0-B460-4CEC-B579-9377B6A01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b49ca-617a-4412-a136-22a821ef8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84F3E7-A722-454A-B198-D9EF151DD1CC}">
  <ds:schemaRefs>
    <ds:schemaRef ds:uri="http://schemas.microsoft.com/office/2006/documentManagement/types"/>
    <ds:schemaRef ds:uri="http://schemas.microsoft.com/office/infopath/2007/PartnerControls"/>
    <ds:schemaRef ds:uri="http://purl.org/dc/elements/1.1/"/>
    <ds:schemaRef ds:uri="http://purl.org/dc/terms/"/>
    <ds:schemaRef ds:uri="402b49ca-617a-4412-a136-22a821ef8eb4"/>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C870874-4101-4083-8869-B7DFFD15ED4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5523</TotalTime>
  <Words>2252</Words>
  <Application>Microsoft Office PowerPoint</Application>
  <PresentationFormat>Custom</PresentationFormat>
  <Paragraphs>333</Paragraphs>
  <Slides>26</Slides>
  <Notes>25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Roman</vt:lpstr>
      <vt:lpstr>Calibri</vt:lpstr>
      <vt:lpstr>Century Gothic</vt:lpstr>
      <vt:lpstr>Century Gothic Bold</vt:lpstr>
      <vt:lpstr>Century Gothic Bold Italic</vt:lpstr>
      <vt:lpstr>Office Theme</vt:lpstr>
      <vt:lpstr>Assessment of a Risk-based quality management approach to protocol deviations A Data Coordinating Center’s Experience</vt:lpstr>
      <vt:lpstr>disclosures</vt:lpstr>
      <vt:lpstr>PowerPoint Presentation</vt:lpstr>
      <vt:lpstr>Protocol DEVIATION Definition</vt:lpstr>
      <vt:lpstr>PowerPoint Presentation</vt:lpstr>
      <vt:lpstr>ICH E6(R2) GCP</vt:lpstr>
      <vt:lpstr>PowerPoint Presentation</vt:lpstr>
      <vt:lpstr>Risk-Based REPORTING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Estimated Agreement in grades</vt:lpstr>
      <vt:lpstr>Estimated Agreement in criteria</vt:lpstr>
      <vt:lpstr>PowerPoint Presentation</vt:lpstr>
      <vt:lpstr>Limitations</vt:lpstr>
      <vt:lpstr> MAIN Takeaway</vt:lpstr>
      <vt:lpstr> FUTURE CONSIDERATIONS</vt:lpstr>
      <vt:lpstr>PowerPoint Presentation</vt:lpstr>
      <vt:lpstr>disclosures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lastModifiedBy>Marie Kay</cp:lastModifiedBy>
  <cp:revision>477</cp:revision>
  <cp:lastPrinted>2016-08-31T21:58:28Z</cp:lastPrinted>
  <dcterms:created xsi:type="dcterms:W3CDTF">2016-08-02T16:41:37Z</dcterms:created>
  <dcterms:modified xsi:type="dcterms:W3CDTF">2022-04-15T20:55:36Z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8551c8e8-7156-4bdb-9a8d-e1a67c0c2fd5</vt:lpwstr>
  </property>
  <property fmtid="{D5CDD505-2E9C-101B-9397-08002B2CF9AE}" pid="3" name="ContentTypeId">
    <vt:lpwstr>0x0101000B7F15D18245C1458954909DB36AE657</vt:lpwstr>
  </property>
</Properties>
</file>